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85720" y="214290"/>
            <a:ext cx="8358246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Times New Roman" pitchFamily="18" charset="0"/>
              </a:rPr>
              <a:t>МДОУ детский сад компенсирующего вида №179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81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Times New Roman" pitchFamily="18" charset="0"/>
              </a:rPr>
              <a:t>Проект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81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«С чего начинается Родина?»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81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81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89" name="Picture 1" descr="SUC53899"/>
          <p:cNvPicPr>
            <a:picLocks noChangeAspect="1" noChangeArrowheads="1"/>
          </p:cNvPicPr>
          <p:nvPr/>
        </p:nvPicPr>
        <p:blipFill>
          <a:blip r:embed="rId2" cstate="print"/>
          <a:srcRect l="4173" t="13400" r="1830"/>
          <a:stretch>
            <a:fillRect/>
          </a:stretch>
        </p:blipFill>
        <p:spPr bwMode="auto">
          <a:xfrm>
            <a:off x="2357422" y="2786058"/>
            <a:ext cx="4552950" cy="315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928662" y="285728"/>
            <a:ext cx="7954992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"Наша жизнь полна чудес!"</a:t>
            </a:r>
            <a:endParaRPr lang="ru-RU" sz="3600" kern="10" spc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Рисунок 2" descr="SUC53895.JPG"/>
          <p:cNvPicPr/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428728" y="1643050"/>
            <a:ext cx="321471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UC51462.JPG"/>
          <p:cNvPicPr/>
          <p:nvPr/>
        </p:nvPicPr>
        <p:blipFill>
          <a:blip r:embed="rId3" cstate="print">
            <a:lum bright="10000" contrast="10000"/>
          </a:blip>
          <a:srcRect l="18750" t="9375" r="19531" b="17708"/>
          <a:stretch>
            <a:fillRect/>
          </a:stretch>
        </p:blipFill>
        <p:spPr>
          <a:xfrm>
            <a:off x="5072066" y="3786190"/>
            <a:ext cx="335758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1000100" y="428604"/>
            <a:ext cx="7910512" cy="636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"Наше творчество"</a:t>
            </a:r>
            <a:endParaRPr lang="ru-RU" sz="3600" kern="10" spc="0" dirty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Рисунок 2" descr="SUC52675.JPG"/>
          <p:cNvPicPr/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928662" y="1142984"/>
            <a:ext cx="3429024" cy="2571768"/>
          </a:xfrm>
          <a:prstGeom prst="rect">
            <a:avLst/>
          </a:prstGeom>
        </p:spPr>
      </p:pic>
      <p:pic>
        <p:nvPicPr>
          <p:cNvPr id="4" name="Рисунок 3" descr="SUC50894.JPG"/>
          <p:cNvPicPr/>
          <p:nvPr/>
        </p:nvPicPr>
        <p:blipFill>
          <a:blip r:embed="rId3" cstate="print">
            <a:lum bright="10000" contrast="20000"/>
          </a:blip>
          <a:srcRect l="5455" t="12727" r="1817"/>
          <a:stretch>
            <a:fillRect/>
          </a:stretch>
        </p:blipFill>
        <p:spPr>
          <a:xfrm>
            <a:off x="4786314" y="1142984"/>
            <a:ext cx="3643338" cy="2571744"/>
          </a:xfrm>
          <a:prstGeom prst="rect">
            <a:avLst/>
          </a:prstGeom>
        </p:spPr>
      </p:pic>
      <p:pic>
        <p:nvPicPr>
          <p:cNvPr id="5" name="Рисунок 4" descr="SUC5080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868" y="3857628"/>
            <a:ext cx="2089562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auto">
          <a:xfrm>
            <a:off x="285720" y="500042"/>
            <a:ext cx="8693150" cy="636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"Жизнь замечательных людей"</a:t>
            </a:r>
            <a:endParaRPr lang="ru-RU" sz="3600" kern="10" spc="0" dirty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Рисунок 2" descr="день победы 2009 02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2981004" cy="4006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UC5391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9124" y="2143116"/>
            <a:ext cx="4378289" cy="328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FF"/>
                </a:solidFill>
                <a:latin typeface="Monotype Corsiva" pitchFamily="66" charset="0"/>
                <a:ea typeface="Times New Roman" pitchFamily="18" charset="0"/>
              </a:rPr>
              <a:t>Сроки проведения: </a:t>
            </a:r>
            <a:endParaRPr lang="ru-RU" sz="3200" dirty="0" smtClean="0">
              <a:latin typeface="Arial" pitchFamily="34" charset="0"/>
            </a:endParaRPr>
          </a:p>
          <a:p>
            <a:pPr lvl="0" indent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</a:rPr>
              <a:t>2007-2008 учебный год (средняя группа)</a:t>
            </a:r>
            <a:endParaRPr lang="ru-RU" sz="3200" dirty="0" smtClean="0">
              <a:latin typeface="Arial" pitchFamily="34" charset="0"/>
            </a:endParaRPr>
          </a:p>
          <a:p>
            <a:pPr lvl="0" indent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</a:rPr>
              <a:t>2008-2009 учебный год (старшая группа)</a:t>
            </a:r>
            <a:endParaRPr lang="ru-RU" sz="3200" dirty="0" smtClean="0">
              <a:latin typeface="Arial" pitchFamily="34" charset="0"/>
            </a:endParaRPr>
          </a:p>
          <a:p>
            <a:pPr lvl="0" indent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</a:rPr>
              <a:t>2009-2010 учебный год (подготовительная группа)</a:t>
            </a:r>
            <a:endParaRPr lang="ru-RU" sz="3200" dirty="0" smtClean="0">
              <a:latin typeface="Arial" pitchFamily="34" charset="0"/>
            </a:endParaRPr>
          </a:p>
          <a:p>
            <a:pPr lvl="0" indent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FF"/>
                </a:solidFill>
                <a:latin typeface="Monotype Corsiva" pitchFamily="66" charset="0"/>
                <a:ea typeface="Times New Roman" pitchFamily="18" charset="0"/>
              </a:rPr>
              <a:t>Участники проекта: 	</a:t>
            </a:r>
            <a:endParaRPr lang="ru-RU" sz="3200" dirty="0" smtClean="0">
              <a:latin typeface="Arial" pitchFamily="34" charset="0"/>
            </a:endParaRPr>
          </a:p>
          <a:p>
            <a:pPr lvl="0" indent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</a:rPr>
              <a:t>дети, родители,  </a:t>
            </a:r>
            <a:endParaRPr lang="ru-RU" sz="3200" dirty="0" smtClean="0">
              <a:latin typeface="Monotype Corsiva" pitchFamily="66" charset="0"/>
              <a:ea typeface="Times New Roman" pitchFamily="18" charset="0"/>
            </a:endParaRPr>
          </a:p>
          <a:p>
            <a:pPr lvl="0" indent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</a:rPr>
              <a:t>воспитатели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</a:rPr>
              <a:t>: Каширина Т.В., 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</a:rPr>
              <a:t>  	Кудрявцева Т.В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</a:rPr>
              <a:t>., </a:t>
            </a:r>
            <a:endParaRPr lang="ru-RU" sz="3200" dirty="0" smtClean="0">
              <a:latin typeface="Arial" pitchFamily="34" charset="0"/>
            </a:endParaRPr>
          </a:p>
          <a:p>
            <a:pPr lvl="0" indent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</a:rPr>
              <a:t>учитель-логопед: Федорова М.Ю., </a:t>
            </a:r>
            <a:endParaRPr lang="ru-RU" sz="3200" dirty="0" smtClean="0">
              <a:latin typeface="Monotype Corsiva" pitchFamily="66" charset="0"/>
              <a:ea typeface="Times New Roman" pitchFamily="18" charset="0"/>
            </a:endParaRPr>
          </a:p>
          <a:p>
            <a:pPr lvl="0" indent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</a:rPr>
              <a:t>педагог-	психолог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</a:rPr>
              <a:t>, муз. руководитель, </a:t>
            </a:r>
            <a:endParaRPr lang="ru-RU" sz="3200" dirty="0" smtClean="0">
              <a:latin typeface="Arial" pitchFamily="34" charset="0"/>
            </a:endParaRPr>
          </a:p>
          <a:p>
            <a:pPr lvl="0" indent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</a:rPr>
              <a:t>физ.инструктор.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286388"/>
            <a:ext cx="8715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FF"/>
                </a:solidFill>
                <a:latin typeface="Monotype Corsiva" pitchFamily="66" charset="0"/>
                <a:ea typeface="Times New Roman" pitchFamily="18" charset="0"/>
              </a:rPr>
              <a:t>Разработчики проекта:</a:t>
            </a:r>
            <a:r>
              <a:rPr lang="ru-RU" sz="2800" dirty="0" smtClean="0">
                <a:solidFill>
                  <a:srgbClr val="FF00FF"/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2800" dirty="0" smtClean="0">
                <a:latin typeface="Monotype Corsiva" pitchFamily="66" charset="0"/>
                <a:ea typeface="Times New Roman" pitchFamily="18" charset="0"/>
              </a:rPr>
              <a:t>Федорова М.Ю.,   Каширина Т.В.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214414" y="214290"/>
            <a:ext cx="77153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Цель:</a:t>
            </a:r>
            <a:endParaRPr lang="ru-RU" sz="2800" dirty="0" smtClean="0">
              <a:latin typeface="Arial" pitchFamily="34" charset="0"/>
            </a:endParaRPr>
          </a:p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Воспитание гражданина и патриота своей страны, формирование нравственных ценностей. </a:t>
            </a:r>
            <a:endParaRPr lang="ru-RU" sz="2800" dirty="0" smtClean="0">
              <a:latin typeface="Arial" pitchFamily="34" charset="0"/>
            </a:endParaRPr>
          </a:p>
          <a:p>
            <a:pPr marL="0" marR="0" lvl="0" indent="317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Гипотеза: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Патриотическое воспитание должно носить комплексный характер, пронизывать все виды деятельности дошкольника, осуществляться в повседневной жизни, на специальных занятиях по ознакомлению с окружающим, в тесном взаимодействии с семьями воспитанников.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0"/>
            <a:ext cx="77153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7500" algn="ctr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Задачи патриотического воспитания</a:t>
            </a:r>
            <a:r>
              <a:rPr lang="ru-RU" sz="2800" dirty="0" smtClean="0">
                <a:latin typeface="Monotype Corsiva" pitchFamily="66" charset="0"/>
                <a:ea typeface="Times New Roman" pitchFamily="18" charset="0"/>
              </a:rPr>
              <a:t> :</a:t>
            </a:r>
            <a:endParaRPr lang="ru-RU" sz="2800" dirty="0" smtClean="0">
              <a:latin typeface="Arial" pitchFamily="34" charset="0"/>
            </a:endParaRPr>
          </a:p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Формирование духовно-нравственного отношения и чувства сопричастности к родному дому, семье детскому саду, городу, селу, к природе родного края, к культурному наследию своего народа. </a:t>
            </a:r>
            <a:endParaRPr lang="ru-RU" sz="2000" dirty="0" smtClean="0">
              <a:latin typeface="Arial" pitchFamily="34" charset="0"/>
            </a:endParaRPr>
          </a:p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Воспитание любви и уважения к своей Родине – России, к своей нации. Толерантного отношения к представителям других национальностей, сверстникам, их родителям, соседям, другим людям. </a:t>
            </a:r>
            <a:endParaRPr lang="ru-RU" sz="2000" dirty="0" smtClean="0">
              <a:latin typeface="Arial" pitchFamily="34" charset="0"/>
            </a:endParaRPr>
          </a:p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Воспитание уважительного отношения к человеку- труженику, результатам его труда, родной земле, защитникам Отечества, государственной символике, традициям государства, общественным праздникам. </a:t>
            </a:r>
            <a:endParaRPr lang="ru-RU" sz="2000" dirty="0" smtClean="0">
              <a:latin typeface="Arial" pitchFamily="34" charset="0"/>
            </a:endParaRPr>
          </a:p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Формировать представления о Земле и жизни людей на Земле. </a:t>
            </a:r>
            <a:endParaRPr lang="ru-RU" sz="2000" dirty="0" smtClean="0">
              <a:latin typeface="Arial" pitchFamily="34" charset="0"/>
            </a:endParaRPr>
          </a:p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Воспитание у детей любви к природе, желание беречь и защищать ее. 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071538" y="285728"/>
            <a:ext cx="771530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Основные направления реализации проекта: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1. Разработать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моно-проекты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“Я и моя семья”.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«Детский сад – моя вторая семья».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«Мой дом, моя улица».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«Я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ярославец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2. Разработать и провести циклы занятий в рамках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моно-проектов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3. Создать мини-музеи ложек, матрешек, герба города Ярославль, медведей.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4. Организовать творческую деятельность воспитателей, детей и родителей: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 Проведение праздников в детском саду: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“День защитников отечества”;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“9 мая – день Победы”;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“Мамин день”;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“Праздники по народному календарю”.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Б. Выставки детского и народного творчества, сотворчество детей и родителей: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“Славься Ярославский край!”;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“Город Ярославль – глазами детей”;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«Наше творчество»;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«Любимые места города Ярославля».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71538" y="214290"/>
            <a:ext cx="792961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4.  Физкультура и здоровье: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Организация дней здоровья.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Спортивные праздники “Весёлые старты”, “Мама, папа, я – спортивная семья”.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Спортивные развлечения, праздники, эстафеты.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Поездки на Волгу, Рыбинское водохранилище.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6. Акции: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“Покормите птиц зимой”.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“Зелёный патруль”.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“Озеленение территории детского сада”.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7. Оснащение предметно-развивающей среды группы детского сада: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Изготовление атрибутов для игр: “Моряки”, “Космонавты”, “Пожарные”, “Пешеходы и пассажиры” и т.д.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Изготовление атрибутики государственных символов России, города, области.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Оформление альбомов: “Моя семья”, “Где мы любим отдыхать”.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Создание газет: “Праздники детства”, “Наша жизнь полна чудес…”.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000100" y="285728"/>
            <a:ext cx="78581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8. Работа с родителями: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Знакомить детей с семейными реликвиями.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Осуществить совместный проект детей – родителей – педагогов “С чего начинается Родина?”.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Анкетирование родителей: “Знаете ли вы своего ребёнка”.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Посильная помощь в организации и проведении развлечений, спортивных праздников.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Посильная помощь в организации экскурсий, встреч, походов в музеи.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Помощь в снятии видеофильмов, подборе методического, иллюстративного, демонстрационного материала.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“Трудовой десант” родители с детьми (посадка деревьев, подрезание, уборка мусора на участках, детский сад осенью, зимой).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Выставка плакатов-проектов: “Каким я бы хотел видеть наш город”.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9. Социальное развитие: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Создание библиотеки о Ярославле в группе.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000100" y="142852"/>
            <a:ext cx="785818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Предполагаемый результат: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Дети должны знать и называть: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Домашний адрес;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Место работы родителей, значимость их труда;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Место проживания: город, область; предприятия родного города и их значимость; символику города, достопримечательности, климатические условия; флору и фауну города и области; находить на карте крупные города области, знать природоохранительные мероприятия.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Нравственные качества. Дети должны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испытывать любовь и привязанность к родному дому, семье, матери, детскому саду; дорожить своей семьей, домом; с удовольствием идти в детский сад.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испытывать гордость и уважение к труду взрослых. Дети должны иметь посильные трудовые обязанности дома, в детском саду, нести ответственность за их выполнение.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научиться любоваться природой, бережно относиться к ней.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1000100" y="714356"/>
            <a:ext cx="7858181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"Это ты, это я, это вся моя семья!"</a:t>
            </a:r>
            <a:endParaRPr lang="ru-RU" sz="3600" kern="10" spc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Рисунок 2" descr="SUC53886.JPG"/>
          <p:cNvPicPr/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642910" y="1500174"/>
            <a:ext cx="392909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UC5389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4876" y="3500438"/>
            <a:ext cx="385765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</TotalTime>
  <Words>749</Words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TENSOR</cp:lastModifiedBy>
  <cp:revision>2</cp:revision>
  <dcterms:modified xsi:type="dcterms:W3CDTF">2009-05-29T07:42:36Z</dcterms:modified>
</cp:coreProperties>
</file>