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9" r:id="rId3"/>
    <p:sldId id="262" r:id="rId4"/>
    <p:sldId id="257" r:id="rId5"/>
    <p:sldId id="273" r:id="rId6"/>
    <p:sldId id="261" r:id="rId7"/>
    <p:sldId id="260" r:id="rId8"/>
    <p:sldId id="265" r:id="rId9"/>
    <p:sldId id="274" r:id="rId10"/>
    <p:sldId id="271" r:id="rId11"/>
    <p:sldId id="276" r:id="rId12"/>
    <p:sldId id="266" r:id="rId13"/>
    <p:sldId id="277" r:id="rId14"/>
    <p:sldId id="267" r:id="rId15"/>
    <p:sldId id="269" r:id="rId16"/>
    <p:sldId id="270" r:id="rId17"/>
    <p:sldId id="278" r:id="rId18"/>
    <p:sldId id="256" r:id="rId19"/>
    <p:sldId id="264" r:id="rId20"/>
    <p:sldId id="268" r:id="rId21"/>
    <p:sldId id="258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7" d="100"/>
          <a:sy n="77" d="100"/>
        </p:scale>
        <p:origin x="-117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1219200"/>
            <a:ext cx="708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Monotype Corsiva" pitchFamily="66" charset="0"/>
              </a:rPr>
              <a:t>«Использование полифункциональных пособий в работе учителя-логопеда</a:t>
            </a:r>
            <a:r>
              <a:rPr lang="ru-RU" sz="6000" b="1" dirty="0" smtClean="0">
                <a:solidFill>
                  <a:srgbClr val="002060"/>
                </a:solidFill>
                <a:latin typeface="Monotype Corsiva" pitchFamily="66" charset="0"/>
              </a:rPr>
              <a:t>»</a:t>
            </a:r>
            <a:endParaRPr lang="ru-RU" sz="6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дуня\Pictures\Imported on 04.12.2016\Альбом камеры\WP_004584.jpg"/>
          <p:cNvPicPr>
            <a:picLocks noGrp="1"/>
          </p:cNvPicPr>
          <p:nvPr>
            <p:ph idx="1"/>
          </p:nvPr>
        </p:nvPicPr>
        <p:blipFill>
          <a:blip r:embed="rId2" cstate="print"/>
          <a:srcRect l="13158" t="5528" r="30075" b="11055"/>
          <a:stretch>
            <a:fillRect/>
          </a:stretch>
        </p:blipFill>
        <p:spPr bwMode="auto">
          <a:xfrm>
            <a:off x="5181600" y="2133600"/>
            <a:ext cx="3505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876800" y="1066800"/>
            <a:ext cx="3810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 «Помоги белочке допрыгнуть по кочкам до дупла»</a:t>
            </a:r>
            <a:endParaRPr kumimoji="0" lang="ru-RU" sz="25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" name="Рисунок 9" descr="C:\Users\дуня\Pictures\Imported on 04.12.2016\Альбом камеры\WP_004580.jpg"/>
          <p:cNvPicPr/>
          <p:nvPr/>
        </p:nvPicPr>
        <p:blipFill>
          <a:blip r:embed="rId3" cstate="print"/>
          <a:srcRect l="22430" t="12448" r="16822" b="11203"/>
          <a:stretch>
            <a:fillRect/>
          </a:stretch>
        </p:blipFill>
        <p:spPr bwMode="auto">
          <a:xfrm>
            <a:off x="762000" y="1219200"/>
            <a:ext cx="2362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38200" y="304800"/>
            <a:ext cx="678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«Тактильные крышечки»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3886200"/>
            <a:ext cx="3886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«Найди такую же крышечку»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C:\Users\дуня\Pictures\Imported on 04.12.2016\Альбом камеры\WP_004569.jpg"/>
          <p:cNvPicPr/>
          <p:nvPr/>
        </p:nvPicPr>
        <p:blipFill>
          <a:blip r:embed="rId4" cstate="print"/>
          <a:srcRect l="23085" t="25940" r="24222" b="34962"/>
          <a:stretch>
            <a:fillRect/>
          </a:stretch>
        </p:blipFill>
        <p:spPr bwMode="auto">
          <a:xfrm>
            <a:off x="228600" y="4495800"/>
            <a:ext cx="685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дуня\Pictures\Imported on 04.12.2016\Альбом камеры\WP_004573.jpg"/>
          <p:cNvPicPr/>
          <p:nvPr/>
        </p:nvPicPr>
        <p:blipFill>
          <a:blip r:embed="rId5" cstate="print"/>
          <a:srcRect l="29538" t="28070" r="32028" b="20379"/>
          <a:stretch>
            <a:fillRect/>
          </a:stretch>
        </p:blipFill>
        <p:spPr bwMode="auto">
          <a:xfrm>
            <a:off x="1066800" y="4495800"/>
            <a:ext cx="76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дуня\Pictures\Imported on 04.12.2016\Альбом камеры\WP_004575.jpg"/>
          <p:cNvPicPr/>
          <p:nvPr/>
        </p:nvPicPr>
        <p:blipFill>
          <a:blip r:embed="rId6" cstate="print"/>
          <a:srcRect l="36315" t="38628" r="39024" b="28159"/>
          <a:stretch>
            <a:fillRect/>
          </a:stretch>
        </p:blipFill>
        <p:spPr bwMode="auto">
          <a:xfrm>
            <a:off x="1981200" y="4495800"/>
            <a:ext cx="76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дуня\Pictures\Imported on 04.12.2016\Альбом камеры\WP_004574.jpg"/>
          <p:cNvPicPr/>
          <p:nvPr/>
        </p:nvPicPr>
        <p:blipFill>
          <a:blip r:embed="rId7" cstate="print"/>
          <a:srcRect l="35714" t="34752" r="36567" b="26950"/>
          <a:stretch>
            <a:fillRect/>
          </a:stretch>
        </p:blipFill>
        <p:spPr bwMode="auto">
          <a:xfrm>
            <a:off x="3733800" y="4495800"/>
            <a:ext cx="76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дуня\Pictures\Imported on 04.12.2016\Альбом камеры\WP_004570.jpg"/>
          <p:cNvPicPr/>
          <p:nvPr/>
        </p:nvPicPr>
        <p:blipFill>
          <a:blip r:embed="rId8" cstate="print"/>
          <a:srcRect l="18959" t="17822" r="31970" b="18317"/>
          <a:stretch>
            <a:fillRect/>
          </a:stretch>
        </p:blipFill>
        <p:spPr bwMode="auto">
          <a:xfrm>
            <a:off x="2895600" y="4495800"/>
            <a:ext cx="762000" cy="72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дуня\Pictures\Imported on 04.12.2016\Альбом камеры\WP_004569.jpg"/>
          <p:cNvPicPr/>
          <p:nvPr/>
        </p:nvPicPr>
        <p:blipFill>
          <a:blip r:embed="rId4" cstate="print"/>
          <a:srcRect l="23085" t="25940" r="24222" b="34962"/>
          <a:stretch>
            <a:fillRect/>
          </a:stretch>
        </p:blipFill>
        <p:spPr bwMode="auto">
          <a:xfrm>
            <a:off x="1143000" y="5334000"/>
            <a:ext cx="685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дуня\Pictures\Imported on 04.12.2016\Альбом камеры\WP_004569.jpg"/>
          <p:cNvPicPr/>
          <p:nvPr/>
        </p:nvPicPr>
        <p:blipFill>
          <a:blip r:embed="rId4" cstate="print"/>
          <a:srcRect l="23085" t="25940" r="24222" b="34962"/>
          <a:stretch>
            <a:fillRect/>
          </a:stretch>
        </p:blipFill>
        <p:spPr bwMode="auto">
          <a:xfrm>
            <a:off x="2057400" y="5334000"/>
            <a:ext cx="685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2286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Мнемологик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://festival.1september.ru/articles/597148/f_clip_image0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4648200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05200" y="37338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Подбери слова, у которых много значений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http://festival.1september.ru/articles/597148/f_clip_image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648200"/>
            <a:ext cx="1295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37338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Скажи наоборот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http://festival.1september.ru/articles/597148/f_clip_image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752600"/>
            <a:ext cx="1371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festival.1september.ru/articles/597148/f_clip_image0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752600"/>
            <a:ext cx="1295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467600" y="1219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Мой, моя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1219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Один – много 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3" name="Рисунок 12" descr="http://festival.1september.ru/articles/597148/f_clip_image006.jpg"/>
          <p:cNvPicPr/>
          <p:nvPr/>
        </p:nvPicPr>
        <p:blipFill>
          <a:blip r:embed="rId6" cstate="print"/>
          <a:srcRect b="6486"/>
          <a:stretch>
            <a:fillRect/>
          </a:stretch>
        </p:blipFill>
        <p:spPr bwMode="auto">
          <a:xfrm>
            <a:off x="533400" y="1752600"/>
            <a:ext cx="1371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33400" y="9906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Чей, чья, чьё?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5" name="Рисунок 14" descr="http://festival.1september.ru/articles/597148/f_clip_image0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1752600"/>
            <a:ext cx="1371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286000" y="914400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Назови ласково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7" name="Рисунок 16" descr="http://festival.1september.ru/articles/597148/f_clip_image01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1752600"/>
            <a:ext cx="144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733800" y="838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Большой,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ещё больше,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самый большой</a:t>
            </a:r>
            <a:endParaRPr lang="ru-RU" sz="2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9" name="Рисунок 18" descr="http://festival.1september.ru/articles/597148/f_clip_image03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3600" y="4648200"/>
            <a:ext cx="1295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905000" y="38100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Родственные слова</a:t>
            </a:r>
            <a:endParaRPr lang="ru-RU" sz="2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1" name="Рисунок 20" descr="http://festival.1september.ru/articles/597148/f_clip_image01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1200" y="4648200"/>
            <a:ext cx="137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486400" y="35814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Подбери слово, похожее по значению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3" name="Рисунок 22" descr="http://globuss24.ru/web/userfiles/image/doc/hello_html_43486e4a.png"/>
          <p:cNvPicPr/>
          <p:nvPr/>
        </p:nvPicPr>
        <p:blipFill>
          <a:blip r:embed="rId11" cstate="print"/>
          <a:srcRect l="4272" t="10959" r="6021"/>
          <a:stretch>
            <a:fillRect/>
          </a:stretch>
        </p:blipFill>
        <p:spPr bwMode="auto">
          <a:xfrm>
            <a:off x="7391400" y="4648200"/>
            <a:ext cx="1371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7162800" y="37338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Вставь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нужное слово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52400"/>
            <a:ext cx="830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Пес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2290" name="Picture 2" descr="https://pp.userapi.com/c638919/v638919236/35c04/qJv-WSZIzNU.jpg"/>
          <p:cNvPicPr>
            <a:picLocks noChangeAspect="1" noChangeArrowheads="1"/>
          </p:cNvPicPr>
          <p:nvPr/>
        </p:nvPicPr>
        <p:blipFill>
          <a:blip r:embed="rId2" cstate="print"/>
          <a:srcRect l="13677" t="12531" r="29657" b="18151"/>
          <a:stretch>
            <a:fillRect/>
          </a:stretch>
        </p:blipFill>
        <p:spPr bwMode="auto">
          <a:xfrm rot="16200000">
            <a:off x="1878110" y="-49309"/>
            <a:ext cx="2286000" cy="4975419"/>
          </a:xfrm>
          <a:prstGeom prst="rect">
            <a:avLst/>
          </a:prstGeom>
          <a:noFill/>
        </p:spPr>
      </p:pic>
      <p:pic>
        <p:nvPicPr>
          <p:cNvPr id="12292" name="Picture 4" descr="https://pp.userapi.com/c638919/v638919236/35c0e/RH6peL1-6mw.jpg"/>
          <p:cNvPicPr>
            <a:picLocks noChangeAspect="1" noChangeArrowheads="1"/>
          </p:cNvPicPr>
          <p:nvPr/>
        </p:nvPicPr>
        <p:blipFill>
          <a:blip r:embed="rId3" cstate="print"/>
          <a:srcRect l="4904" t="14092" b="26582"/>
          <a:stretch>
            <a:fillRect/>
          </a:stretch>
        </p:blipFill>
        <p:spPr bwMode="auto">
          <a:xfrm rot="16200000">
            <a:off x="4791659" y="2980741"/>
            <a:ext cx="2608684" cy="2895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уня\Desktop\МО\Альбом камеры\WP_005261.jpg"/>
          <p:cNvPicPr>
            <a:picLocks noChangeAspect="1" noChangeArrowheads="1"/>
          </p:cNvPicPr>
          <p:nvPr/>
        </p:nvPicPr>
        <p:blipFill>
          <a:blip r:embed="rId2" cstate="print"/>
          <a:srcRect l="6818" t="7576" r="4545" b="9091"/>
          <a:stretch>
            <a:fillRect/>
          </a:stretch>
        </p:blipFill>
        <p:spPr bwMode="auto">
          <a:xfrm>
            <a:off x="304800" y="1828800"/>
            <a:ext cx="3961014" cy="27930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152400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Песочные истории</a:t>
            </a:r>
          </a:p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Автоматизация и дифференциация звуков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219200"/>
            <a:ext cx="2667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«Звуковые капельки»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195" name="Picture 3" descr="C:\Users\дуня\Desktop\МО\Альбом камеры\WP_005262.jpg"/>
          <p:cNvPicPr>
            <a:picLocks noChangeAspect="1" noChangeArrowheads="1"/>
          </p:cNvPicPr>
          <p:nvPr/>
        </p:nvPicPr>
        <p:blipFill>
          <a:blip r:embed="rId3" cstate="print"/>
          <a:srcRect t="2020" r="4545" b="11111"/>
          <a:stretch>
            <a:fillRect/>
          </a:stretch>
        </p:blipFill>
        <p:spPr bwMode="auto">
          <a:xfrm>
            <a:off x="4648200" y="2667000"/>
            <a:ext cx="4185684" cy="285689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81600" y="2133600"/>
            <a:ext cx="3352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«Морское путешествие»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уня\Desktop\МО\Альбом камеры\WP_005263.jpg"/>
          <p:cNvPicPr>
            <a:picLocks noChangeAspect="1" noChangeArrowheads="1"/>
          </p:cNvPicPr>
          <p:nvPr/>
        </p:nvPicPr>
        <p:blipFill>
          <a:blip r:embed="rId2" cstate="print"/>
          <a:srcRect l="19853" t="7735" r="7208" b="11079"/>
          <a:stretch>
            <a:fillRect/>
          </a:stretch>
        </p:blipFill>
        <p:spPr bwMode="auto">
          <a:xfrm rot="16200000">
            <a:off x="955169" y="1330830"/>
            <a:ext cx="2057401" cy="30533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327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Собери яблочки с яблоньки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9219" name="Picture 3" descr="C:\Users\дуня\Desktop\МО\Альбом камеры\WP_005264.jpg"/>
          <p:cNvPicPr>
            <a:picLocks noChangeAspect="1" noChangeArrowheads="1"/>
          </p:cNvPicPr>
          <p:nvPr/>
        </p:nvPicPr>
        <p:blipFill>
          <a:blip r:embed="rId3" cstate="print"/>
          <a:srcRect l="12569" t="3279" r="8743" b="4918"/>
          <a:stretch>
            <a:fillRect/>
          </a:stretch>
        </p:blipFill>
        <p:spPr bwMode="auto">
          <a:xfrm rot="16200000">
            <a:off x="5460395" y="1245205"/>
            <a:ext cx="2100944" cy="326813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86400" y="1143000"/>
            <a:ext cx="2133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«Посчитай…»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0200" y="228600"/>
            <a:ext cx="6401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Автоматизация и дифференциация звуков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" name="Picture 4" descr="C:\Users\дуня\Desktop\МО\WP_005172.jpg"/>
          <p:cNvPicPr>
            <a:picLocks noChangeAspect="1" noChangeArrowheads="1"/>
          </p:cNvPicPr>
          <p:nvPr/>
        </p:nvPicPr>
        <p:blipFill>
          <a:blip r:embed="rId4" cstate="print"/>
          <a:srcRect r="10417" b="2778"/>
          <a:stretch>
            <a:fillRect/>
          </a:stretch>
        </p:blipFill>
        <p:spPr bwMode="auto">
          <a:xfrm>
            <a:off x="3200400" y="4495800"/>
            <a:ext cx="2545080" cy="207157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95600" y="4038600"/>
            <a:ext cx="3352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«Украсим    ёлочку»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дуня\Desktop\МО\WP_005179.jpg"/>
          <p:cNvPicPr>
            <a:picLocks noChangeAspect="1" noChangeArrowheads="1"/>
          </p:cNvPicPr>
          <p:nvPr/>
        </p:nvPicPr>
        <p:blipFill>
          <a:blip r:embed="rId2" cstate="print"/>
          <a:srcRect l="11111" r="19048" b="8995"/>
          <a:stretch>
            <a:fillRect/>
          </a:stretch>
        </p:blipFill>
        <p:spPr bwMode="auto">
          <a:xfrm>
            <a:off x="4953000" y="1212272"/>
            <a:ext cx="2590800" cy="2531917"/>
          </a:xfrm>
          <a:prstGeom prst="rect">
            <a:avLst/>
          </a:prstGeom>
          <a:noFill/>
        </p:spPr>
      </p:pic>
      <p:pic>
        <p:nvPicPr>
          <p:cNvPr id="12293" name="Picture 5" descr="C:\Users\дуня\Desktop\МО\WP_005182.jpg"/>
          <p:cNvPicPr>
            <a:picLocks noChangeAspect="1" noChangeArrowheads="1"/>
          </p:cNvPicPr>
          <p:nvPr/>
        </p:nvPicPr>
        <p:blipFill>
          <a:blip r:embed="rId3" cstate="print"/>
          <a:srcRect l="17647" r="10294"/>
          <a:stretch>
            <a:fillRect/>
          </a:stretch>
        </p:blipFill>
        <p:spPr bwMode="auto">
          <a:xfrm>
            <a:off x="1066800" y="1219200"/>
            <a:ext cx="2362200" cy="24586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7800" y="304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209800" y="152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Автоматизация звуков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762000"/>
            <a:ext cx="3200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«Льдинки в горячий чай»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762000"/>
            <a:ext cx="3200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«Дорожка для киски»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3733800"/>
            <a:ext cx="3200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«Корабль плывет»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дуня\Pictures\Imported on 05.04.2017\Альбом камеры\WP_005175.jpg"/>
          <p:cNvPicPr>
            <a:picLocks noChangeAspect="1" noChangeArrowheads="1"/>
          </p:cNvPicPr>
          <p:nvPr/>
        </p:nvPicPr>
        <p:blipFill>
          <a:blip r:embed="rId4" cstate="print"/>
          <a:srcRect t="8824" r="13971"/>
          <a:stretch>
            <a:fillRect/>
          </a:stretch>
        </p:blipFill>
        <p:spPr bwMode="auto">
          <a:xfrm>
            <a:off x="2590800" y="4267200"/>
            <a:ext cx="2971800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1066800"/>
            <a:ext cx="396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Печатание слов и предложений</a:t>
            </a:r>
          </a:p>
          <a:p>
            <a:pPr algn="ctr"/>
            <a:endParaRPr lang="ru-RU" sz="25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дуня\Pictures\Imported on 24.04.2017\Альбом камеры\WP_005287.jpg"/>
          <p:cNvPicPr>
            <a:picLocks noChangeAspect="1" noChangeArrowheads="1"/>
          </p:cNvPicPr>
          <p:nvPr/>
        </p:nvPicPr>
        <p:blipFill>
          <a:blip r:embed="rId2" cstate="print"/>
          <a:srcRect r="7237" b="7895"/>
          <a:stretch>
            <a:fillRect/>
          </a:stretch>
        </p:blipFill>
        <p:spPr bwMode="auto">
          <a:xfrm>
            <a:off x="152400" y="2057400"/>
            <a:ext cx="4093029" cy="3048000"/>
          </a:xfrm>
          <a:prstGeom prst="rect">
            <a:avLst/>
          </a:prstGeom>
          <a:noFill/>
        </p:spPr>
      </p:pic>
      <p:pic>
        <p:nvPicPr>
          <p:cNvPr id="1027" name="Picture 3" descr="C:\Users\дуня\Pictures\Imported on 24.04.2017\Альбом камеры\WP_005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895600"/>
            <a:ext cx="4267200" cy="3200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95400" y="1524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Подготовка к обучению грамоте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уня\Desktop\МО\WP_005152.jpg"/>
          <p:cNvPicPr>
            <a:picLocks noChangeAspect="1" noChangeArrowheads="1"/>
          </p:cNvPicPr>
          <p:nvPr/>
        </p:nvPicPr>
        <p:blipFill>
          <a:blip r:embed="rId2" cstate="print"/>
          <a:srcRect l="6122" t="2721" r="16327"/>
          <a:stretch>
            <a:fillRect/>
          </a:stretch>
        </p:blipFill>
        <p:spPr bwMode="auto">
          <a:xfrm>
            <a:off x="609600" y="1524000"/>
            <a:ext cx="3276600" cy="3082591"/>
          </a:xfrm>
          <a:prstGeom prst="rect">
            <a:avLst/>
          </a:prstGeom>
          <a:noFill/>
        </p:spPr>
      </p:pic>
      <p:pic>
        <p:nvPicPr>
          <p:cNvPr id="11267" name="Picture 3" descr="C:\Users\дуня\Desktop\МО\WP_005164.jpg"/>
          <p:cNvPicPr>
            <a:picLocks noChangeAspect="1" noChangeArrowheads="1"/>
          </p:cNvPicPr>
          <p:nvPr/>
        </p:nvPicPr>
        <p:blipFill>
          <a:blip r:embed="rId3" cstate="print"/>
          <a:srcRect l="3846" r="7692"/>
          <a:stretch>
            <a:fillRect/>
          </a:stretch>
        </p:blipFill>
        <p:spPr bwMode="auto">
          <a:xfrm>
            <a:off x="4800600" y="2362200"/>
            <a:ext cx="3684953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396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Monotype Corsiva" pitchFamily="66" charset="0"/>
              </a:rPr>
              <a:t>Ориентировка в пространстве и на «листе бумаги</a:t>
            </a:r>
            <a:endParaRPr lang="ru-RU" sz="25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«Следы»</a:t>
            </a:r>
          </a:p>
          <a:p>
            <a:pPr algn="ctr"/>
            <a:endParaRPr lang="ru-RU" sz="25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1752600"/>
            <a:ext cx="304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«Рассказываем сказки»</a:t>
            </a:r>
          </a:p>
          <a:p>
            <a:pPr algn="ctr"/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1600" y="914400"/>
            <a:ext cx="3337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Развитие связной речи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уня\Desktop\МО\Альбом камеры\WP_005232.jpg"/>
          <p:cNvPicPr>
            <a:picLocks noChangeAspect="1" noChangeArrowheads="1"/>
          </p:cNvPicPr>
          <p:nvPr/>
        </p:nvPicPr>
        <p:blipFill>
          <a:blip r:embed="rId2" cstate="print"/>
          <a:srcRect t="2041" r="7483" b="4082"/>
          <a:stretch>
            <a:fillRect/>
          </a:stretch>
        </p:blipFill>
        <p:spPr bwMode="auto">
          <a:xfrm>
            <a:off x="1066800" y="914400"/>
            <a:ext cx="1832989" cy="2362200"/>
          </a:xfrm>
          <a:prstGeom prst="rect">
            <a:avLst/>
          </a:prstGeom>
          <a:noFill/>
        </p:spPr>
      </p:pic>
      <p:pic>
        <p:nvPicPr>
          <p:cNvPr id="3075" name="Picture 3" descr="C:\Users\дуня\Desktop\МО\Альбом камеры\WP_005267.jpg"/>
          <p:cNvPicPr>
            <a:picLocks noChangeAspect="1" noChangeArrowheads="1"/>
          </p:cNvPicPr>
          <p:nvPr/>
        </p:nvPicPr>
        <p:blipFill>
          <a:blip r:embed="rId3" cstate="print"/>
          <a:srcRect t="14286" r="5419" b="7389"/>
          <a:stretch>
            <a:fillRect/>
          </a:stretch>
        </p:blipFill>
        <p:spPr bwMode="auto">
          <a:xfrm rot="5400000">
            <a:off x="1502344" y="3907856"/>
            <a:ext cx="2510286" cy="2771775"/>
          </a:xfrm>
          <a:prstGeom prst="rect">
            <a:avLst/>
          </a:prstGeom>
          <a:noFill/>
        </p:spPr>
      </p:pic>
      <p:pic>
        <p:nvPicPr>
          <p:cNvPr id="3076" name="Picture 4" descr="C:\Users\дуня\Desktop\МО\Альбом камеры\WP_005259.jpg"/>
          <p:cNvPicPr>
            <a:picLocks noChangeAspect="1" noChangeArrowheads="1"/>
          </p:cNvPicPr>
          <p:nvPr/>
        </p:nvPicPr>
        <p:blipFill>
          <a:blip r:embed="rId4" cstate="print"/>
          <a:srcRect l="13044" t="10870" r="18478" b="6522"/>
          <a:stretch>
            <a:fillRect/>
          </a:stretch>
        </p:blipFill>
        <p:spPr bwMode="auto">
          <a:xfrm>
            <a:off x="5562600" y="3962400"/>
            <a:ext cx="2667000" cy="2489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38400" y="1524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Гидрогель 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35052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Monotype Corsiva" pitchFamily="66" charset="0"/>
              </a:rPr>
              <a:t>Orbeez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3352800"/>
            <a:ext cx="3429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Сухой бассейн из крышек</a:t>
            </a:r>
            <a:endParaRPr lang="ru-RU" sz="2500" dirty="0"/>
          </a:p>
        </p:txBody>
      </p:sp>
      <p:pic>
        <p:nvPicPr>
          <p:cNvPr id="14338" name="Picture 2" descr="http://logopeddoma.ru/_nw/6/s18508028.jpg"/>
          <p:cNvPicPr>
            <a:picLocks noChangeAspect="1" noChangeArrowheads="1"/>
          </p:cNvPicPr>
          <p:nvPr/>
        </p:nvPicPr>
        <p:blipFill>
          <a:blip r:embed="rId5" cstate="print"/>
          <a:srcRect l="16000" t="9057" r="16000"/>
          <a:stretch>
            <a:fillRect/>
          </a:stretch>
        </p:blipFill>
        <p:spPr bwMode="auto">
          <a:xfrm>
            <a:off x="4724400" y="1219200"/>
            <a:ext cx="2133600" cy="1890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уня\Desktop\МО\Альбом камеры\WP_005253.jpg"/>
          <p:cNvPicPr>
            <a:picLocks noChangeAspect="1" noChangeArrowheads="1"/>
          </p:cNvPicPr>
          <p:nvPr/>
        </p:nvPicPr>
        <p:blipFill>
          <a:blip r:embed="rId2" cstate="print"/>
          <a:srcRect l="3947" t="8772" r="3947" b="10526"/>
          <a:stretch>
            <a:fillRect/>
          </a:stretch>
        </p:blipFill>
        <p:spPr bwMode="auto">
          <a:xfrm>
            <a:off x="228600" y="762000"/>
            <a:ext cx="3657600" cy="2403565"/>
          </a:xfrm>
          <a:prstGeom prst="rect">
            <a:avLst/>
          </a:prstGeom>
          <a:noFill/>
        </p:spPr>
      </p:pic>
      <p:pic>
        <p:nvPicPr>
          <p:cNvPr id="6147" name="Picture 3" descr="C:\Users\дуня\Desktop\МО\Альбом камеры\WP_005255.jpg"/>
          <p:cNvPicPr>
            <a:picLocks noChangeAspect="1" noChangeArrowheads="1"/>
          </p:cNvPicPr>
          <p:nvPr/>
        </p:nvPicPr>
        <p:blipFill>
          <a:blip r:embed="rId3" cstate="print"/>
          <a:srcRect t="7778" r="1111"/>
          <a:stretch>
            <a:fillRect/>
          </a:stretch>
        </p:blipFill>
        <p:spPr bwMode="auto">
          <a:xfrm>
            <a:off x="4800600" y="1219200"/>
            <a:ext cx="3922005" cy="4876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4191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Подбери к слову звуковую схему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304800"/>
            <a:ext cx="289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Алфавит своими руками 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4337" name="Picture 1" descr="E:\декабрь 2015\DSCN9849.JPG"/>
          <p:cNvPicPr>
            <a:picLocks noChangeAspect="1" noChangeArrowheads="1"/>
          </p:cNvPicPr>
          <p:nvPr/>
        </p:nvPicPr>
        <p:blipFill>
          <a:blip r:embed="rId4" cstate="print"/>
          <a:srcRect l="10000" r="33333" b="8889"/>
          <a:stretch>
            <a:fillRect/>
          </a:stretch>
        </p:blipFill>
        <p:spPr bwMode="auto">
          <a:xfrm>
            <a:off x="1143000" y="3657600"/>
            <a:ext cx="2209800" cy="266475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38200" y="3276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Найди жилище животных</a:t>
            </a:r>
            <a:endParaRPr lang="ru-RU" sz="2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уня\Desktop\МО\Альбом камеры\WP_005238.jpg"/>
          <p:cNvPicPr>
            <a:picLocks noChangeAspect="1" noChangeArrowheads="1"/>
          </p:cNvPicPr>
          <p:nvPr/>
        </p:nvPicPr>
        <p:blipFill>
          <a:blip r:embed="rId2" cstate="print"/>
          <a:srcRect l="3077" r="6154" b="7692"/>
          <a:stretch>
            <a:fillRect/>
          </a:stretch>
        </p:blipFill>
        <p:spPr bwMode="auto">
          <a:xfrm>
            <a:off x="609600" y="1905000"/>
            <a:ext cx="4495800" cy="3429000"/>
          </a:xfrm>
          <a:prstGeom prst="rect">
            <a:avLst/>
          </a:prstGeom>
          <a:noFill/>
        </p:spPr>
      </p:pic>
      <p:pic>
        <p:nvPicPr>
          <p:cNvPr id="2051" name="Picture 3" descr="C:\Users\дуня\Desktop\МО\Альбом камеры\WP_005239.jpg"/>
          <p:cNvPicPr>
            <a:picLocks noChangeAspect="1" noChangeArrowheads="1"/>
          </p:cNvPicPr>
          <p:nvPr/>
        </p:nvPicPr>
        <p:blipFill>
          <a:blip r:embed="rId3" cstate="print"/>
          <a:srcRect r="7882" b="5911"/>
          <a:stretch>
            <a:fillRect/>
          </a:stretch>
        </p:blipFill>
        <p:spPr bwMode="auto">
          <a:xfrm>
            <a:off x="5257800" y="1219200"/>
            <a:ext cx="3562350" cy="4851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200" y="685800"/>
            <a:ext cx="3733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Украшаем большую ёлку большими шарами, а маленькую маленькими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762000"/>
            <a:ext cx="2514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«Продолжи ряд»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152400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Формирование сенсорных эталонов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уня\Desktop\МО\Альбом камеры\WP_005266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10239" t="4092" r="19806" b="7119"/>
          <a:stretch>
            <a:fillRect/>
          </a:stretch>
        </p:blipFill>
        <p:spPr bwMode="auto">
          <a:xfrm rot="16200000">
            <a:off x="1054677" y="164523"/>
            <a:ext cx="2386447" cy="40386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err="1" smtClean="0">
                <a:solidFill>
                  <a:srgbClr val="C00000"/>
                </a:solidFill>
                <a:latin typeface="Monotype Corsiva" pitchFamily="66" charset="0"/>
              </a:rPr>
              <a:t>Пальцеход</a:t>
            </a:r>
            <a:endParaRPr lang="ru-RU" sz="30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«Звуковая дорожка»</a:t>
            </a:r>
            <a:endParaRPr lang="ru-RU" sz="3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597" t="12766" r="5808" b="19149"/>
          <a:stretch>
            <a:fillRect/>
          </a:stretch>
        </p:blipFill>
        <p:spPr bwMode="auto">
          <a:xfrm>
            <a:off x="3200400" y="3505200"/>
            <a:ext cx="5181600" cy="285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уня\Desktop\МО\Альбом камеры\WP_005217.jpg"/>
          <p:cNvPicPr>
            <a:picLocks noChangeAspect="1" noChangeArrowheads="1"/>
          </p:cNvPicPr>
          <p:nvPr/>
        </p:nvPicPr>
        <p:blipFill>
          <a:blip r:embed="rId2" cstate="print"/>
          <a:srcRect t="15819" r="22034" b="16384"/>
          <a:stretch>
            <a:fillRect/>
          </a:stretch>
        </p:blipFill>
        <p:spPr bwMode="auto">
          <a:xfrm>
            <a:off x="457200" y="1143000"/>
            <a:ext cx="3505200" cy="2286000"/>
          </a:xfrm>
          <a:prstGeom prst="rect">
            <a:avLst/>
          </a:prstGeom>
          <a:noFill/>
        </p:spPr>
      </p:pic>
      <p:pic>
        <p:nvPicPr>
          <p:cNvPr id="1027" name="Picture 3" descr="C:\Users\дуня\Desktop\МО\Альбом камеры\WP_005252.jpg"/>
          <p:cNvPicPr>
            <a:picLocks noChangeAspect="1" noChangeArrowheads="1"/>
          </p:cNvPicPr>
          <p:nvPr/>
        </p:nvPicPr>
        <p:blipFill>
          <a:blip r:embed="rId3" cstate="print"/>
          <a:srcRect l="14474" t="14035" r="15789" b="5263"/>
          <a:stretch>
            <a:fillRect/>
          </a:stretch>
        </p:blipFill>
        <p:spPr bwMode="auto">
          <a:xfrm>
            <a:off x="4343400" y="1752600"/>
            <a:ext cx="4038600" cy="3505200"/>
          </a:xfrm>
          <a:prstGeom prst="rect">
            <a:avLst/>
          </a:prstGeom>
          <a:noFill/>
        </p:spPr>
      </p:pic>
      <p:pic>
        <p:nvPicPr>
          <p:cNvPr id="1028" name="Picture 4" descr="C:\Users\дуня\Desktop\МО\Альбом камеры\WP_005209.jpg"/>
          <p:cNvPicPr>
            <a:picLocks noChangeAspect="1" noChangeArrowheads="1"/>
          </p:cNvPicPr>
          <p:nvPr/>
        </p:nvPicPr>
        <p:blipFill>
          <a:blip r:embed="rId4" cstate="print"/>
          <a:srcRect l="3750" t="21667" r="43750" b="10000"/>
          <a:stretch>
            <a:fillRect/>
          </a:stretch>
        </p:blipFill>
        <p:spPr bwMode="auto">
          <a:xfrm>
            <a:off x="914400" y="3886200"/>
            <a:ext cx="2667000" cy="260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7800" y="152400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«Чудо-куб»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1066800"/>
            <a:ext cx="2286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Развесь одежд</a:t>
            </a:r>
            <a:r>
              <a:rPr lang="ru-RU" dirty="0" smtClean="0"/>
              <a:t>у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3429000"/>
            <a:ext cx="243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Напечатай букву 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609600"/>
            <a:ext cx="2209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Подбери друзей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8600" y="1524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C00000"/>
                </a:solidFill>
                <a:latin typeface="Monotype Corsiva" pitchFamily="66" charset="0"/>
              </a:rPr>
              <a:t>Составление рассказов с применением объёмного коллажа</a:t>
            </a:r>
            <a:endParaRPr lang="ru-RU" sz="30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676400"/>
            <a:ext cx="2895599" cy="198120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1676400"/>
            <a:ext cx="2895600" cy="192405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4419600"/>
            <a:ext cx="2819400" cy="2074545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4495800"/>
            <a:ext cx="2819400" cy="199926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3400" y="9906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Составление описательного рассказа «Осень»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0" y="9906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Составление описательного рассказа «Весна»</a:t>
            </a:r>
          </a:p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33400" y="38100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Составление описательного рассказа «Зима»</a:t>
            </a:r>
          </a:p>
          <a:p>
            <a:pPr algn="ctr"/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72000" y="38100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Составление описательного рассказа «Лето»</a:t>
            </a:r>
          </a:p>
          <a:p>
            <a:pPr algn="ctr"/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уня\Desktop\МО\Альбом камеры\WP_005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0"/>
            <a:ext cx="3048000" cy="4064000"/>
          </a:xfrm>
          <a:prstGeom prst="rect">
            <a:avLst/>
          </a:prstGeom>
          <a:noFill/>
        </p:spPr>
      </p:pic>
      <p:pic>
        <p:nvPicPr>
          <p:cNvPr id="5123" name="Picture 3" descr="C:\Users\дуня\Desktop\МО\Альбом камеры\WP_005251.jpg"/>
          <p:cNvPicPr>
            <a:picLocks noChangeAspect="1" noChangeArrowheads="1"/>
          </p:cNvPicPr>
          <p:nvPr/>
        </p:nvPicPr>
        <p:blipFill>
          <a:blip r:embed="rId3" cstate="print"/>
          <a:srcRect l="5976" t="6773" r="7968"/>
          <a:stretch>
            <a:fillRect/>
          </a:stretch>
        </p:blipFill>
        <p:spPr bwMode="auto">
          <a:xfrm>
            <a:off x="5181600" y="2286000"/>
            <a:ext cx="2819400" cy="407246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5800" y="990600"/>
            <a:ext cx="37147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Найди такую же игрушку</a:t>
            </a:r>
            <a:b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(развитие тактильной памяти, обогащение словаря)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Конструктивный </a:t>
            </a:r>
            <a:r>
              <a:rPr lang="ru-RU" sz="2500" b="1" dirty="0" err="1" smtClean="0">
                <a:solidFill>
                  <a:srgbClr val="002060"/>
                </a:solidFill>
                <a:latin typeface="Monotype Corsiva" pitchFamily="66" charset="0"/>
              </a:rPr>
              <a:t>праксис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28600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Развитие тактильных ощущений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уня\Desktop\МО\Альбом камеры\WP_005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260600"/>
            <a:ext cx="2876550" cy="3835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914400"/>
            <a:ext cx="34099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Согласование числительных с существительными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990600"/>
            <a:ext cx="3409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Предложно-падежные конструкции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2286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Формирование грамматического строя речи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81200"/>
            <a:ext cx="284351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419600"/>
            <a:ext cx="233997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уня\Pictures\Imported on 20.04.2017\Альбом камеры\WP_005235.jpg"/>
          <p:cNvPicPr>
            <a:picLocks noChangeAspect="1" noChangeArrowheads="1"/>
          </p:cNvPicPr>
          <p:nvPr/>
        </p:nvPicPr>
        <p:blipFill>
          <a:blip r:embed="rId2" cstate="print"/>
          <a:srcRect l="5319" t="7092" r="7447" b="9220"/>
          <a:stretch>
            <a:fillRect/>
          </a:stretch>
        </p:blipFill>
        <p:spPr bwMode="auto">
          <a:xfrm>
            <a:off x="304800" y="1524000"/>
            <a:ext cx="3200400" cy="23027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990600"/>
            <a:ext cx="4648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«Укрась ёлку игрушками»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52400"/>
            <a:ext cx="701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Автоматизация и дифференциация звуков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46482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«Собери шишки с елок»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" name="Picture 3" descr="C:\Users\дуня\Desktop\МО\Альбом камеры\WP_005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962400"/>
            <a:ext cx="3073400" cy="2305050"/>
          </a:xfrm>
          <a:prstGeom prst="rect">
            <a:avLst/>
          </a:prstGeom>
          <a:noFill/>
        </p:spPr>
      </p:pic>
      <p:pic>
        <p:nvPicPr>
          <p:cNvPr id="9" name="Picture 2" descr="C:\Users\дуня\Desktop\МО\Альбом камеры\WP_005241.jpg"/>
          <p:cNvPicPr>
            <a:picLocks noChangeAspect="1" noChangeArrowheads="1"/>
          </p:cNvPicPr>
          <p:nvPr/>
        </p:nvPicPr>
        <p:blipFill>
          <a:blip r:embed="rId4" cstate="print"/>
          <a:srcRect t="3077" r="14359" b="3077"/>
          <a:stretch>
            <a:fillRect/>
          </a:stretch>
        </p:blipFill>
        <p:spPr bwMode="auto">
          <a:xfrm>
            <a:off x="4724400" y="838200"/>
            <a:ext cx="2057400" cy="300602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934200" y="1143000"/>
            <a:ext cx="190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Украшаем ёлку шарами с картинками, в названии которых есть звук «Р»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дуня\Desktop\МО\Альбом камеры\WP_005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3162300" cy="4216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838200"/>
            <a:ext cx="327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Найди артикуляцию нужного звука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Picture 2" descr="C:\Users\дуня\Desktop\МО\Альбом камеры\WP_005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76400"/>
            <a:ext cx="3124200" cy="4165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53000" y="838200"/>
            <a:ext cx="3352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Составить слова из букв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518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Подготовка к обучению грамоте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дуня\Desktop\МО\Альбом камеры\WP_005227.jpg"/>
          <p:cNvPicPr>
            <a:picLocks noChangeAspect="1" noChangeArrowheads="1"/>
          </p:cNvPicPr>
          <p:nvPr/>
        </p:nvPicPr>
        <p:blipFill>
          <a:blip r:embed="rId2" cstate="print"/>
          <a:srcRect r="47458" b="9605"/>
          <a:stretch>
            <a:fillRect/>
          </a:stretch>
        </p:blipFill>
        <p:spPr bwMode="auto">
          <a:xfrm>
            <a:off x="5410200" y="1828800"/>
            <a:ext cx="2775585" cy="3581400"/>
          </a:xfrm>
          <a:prstGeom prst="rect">
            <a:avLst/>
          </a:prstGeom>
          <a:noFill/>
        </p:spPr>
      </p:pic>
      <p:pic>
        <p:nvPicPr>
          <p:cNvPr id="1026" name="Picture 2" descr="C:\Users\дуня\Desktop\МО\Альбом камеры\WP_005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828800"/>
            <a:ext cx="2781300" cy="370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0" y="990600"/>
            <a:ext cx="2743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Составить предложение из слов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990600"/>
            <a:ext cx="2819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Составить слова из слогов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"/>
            <a:ext cx="518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Подготовка к обучению грамоте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уня\Desktop\МО\Альбом камеры\WP_005257.jpg"/>
          <p:cNvPicPr>
            <a:picLocks noChangeAspect="1" noChangeArrowheads="1"/>
          </p:cNvPicPr>
          <p:nvPr/>
        </p:nvPicPr>
        <p:blipFill>
          <a:blip r:embed="rId2" cstate="print"/>
          <a:srcRect l="5031" t="3774" r="9434" b="7547"/>
          <a:stretch>
            <a:fillRect/>
          </a:stretch>
        </p:blipFill>
        <p:spPr bwMode="auto">
          <a:xfrm>
            <a:off x="609600" y="1752599"/>
            <a:ext cx="2667000" cy="368673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00400" y="990600"/>
            <a:ext cx="243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Monotype Corsiva" pitchFamily="66" charset="0"/>
              </a:rPr>
              <a:t>Шумовые сказки</a:t>
            </a:r>
            <a:endParaRPr lang="ru-RU" sz="25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52400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Monotype Corsiva" pitchFamily="66" charset="0"/>
              </a:rPr>
              <a:t>Развитие фонематического слуха</a:t>
            </a:r>
            <a:endParaRPr lang="ru-RU" sz="3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752600"/>
            <a:ext cx="487459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дуня\Pictures\Imported on 04.12.2016\Альбом камеры\WP_004578.jpg"/>
          <p:cNvPicPr/>
          <p:nvPr/>
        </p:nvPicPr>
        <p:blipFill>
          <a:blip r:embed="rId2" cstate="print"/>
          <a:srcRect l="8642" t="17763" r="7901" b="20395"/>
          <a:stretch>
            <a:fillRect/>
          </a:stretch>
        </p:blipFill>
        <p:spPr bwMode="auto">
          <a:xfrm rot="10800000">
            <a:off x="762000" y="1066800"/>
            <a:ext cx="7696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0" y="304800"/>
            <a:ext cx="350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C00000"/>
                </a:solidFill>
                <a:latin typeface="Monotype Corsiva" pitchFamily="66" charset="0"/>
              </a:rPr>
              <a:t>«Тактильные дощечки»</a:t>
            </a:r>
            <a:endParaRPr lang="ru-RU" sz="25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301</Words>
  <Application>Microsoft Office PowerPoint</Application>
  <PresentationFormat>Экран (4:3)</PresentationFormat>
  <Paragraphs>76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дуня</dc:creator>
  <cp:lastModifiedBy>дуня</cp:lastModifiedBy>
  <cp:revision>57</cp:revision>
  <dcterms:created xsi:type="dcterms:W3CDTF">2017-04-20T17:41:55Z</dcterms:created>
  <dcterms:modified xsi:type="dcterms:W3CDTF">2018-01-15T19:54:13Z</dcterms:modified>
</cp:coreProperties>
</file>