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300" r:id="rId9"/>
    <p:sldId id="263" r:id="rId10"/>
    <p:sldId id="265" r:id="rId11"/>
    <p:sldId id="266" r:id="rId12"/>
    <p:sldId id="267" r:id="rId13"/>
    <p:sldId id="268" r:id="rId14"/>
    <p:sldId id="264" r:id="rId15"/>
    <p:sldId id="269" r:id="rId16"/>
    <p:sldId id="301" r:id="rId17"/>
    <p:sldId id="302" r:id="rId18"/>
    <p:sldId id="303" r:id="rId19"/>
    <p:sldId id="304" r:id="rId20"/>
    <p:sldId id="306" r:id="rId21"/>
    <p:sldId id="307" r:id="rId22"/>
    <p:sldId id="270" r:id="rId23"/>
    <p:sldId id="308" r:id="rId24"/>
    <p:sldId id="272" r:id="rId25"/>
    <p:sldId id="273" r:id="rId26"/>
    <p:sldId id="271" r:id="rId27"/>
    <p:sldId id="309" r:id="rId28"/>
    <p:sldId id="274" r:id="rId29"/>
    <p:sldId id="276" r:id="rId30"/>
    <p:sldId id="278" r:id="rId31"/>
    <p:sldId id="310" r:id="rId32"/>
    <p:sldId id="279" r:id="rId33"/>
    <p:sldId id="311" r:id="rId34"/>
    <p:sldId id="280" r:id="rId35"/>
    <p:sldId id="312" r:id="rId36"/>
    <p:sldId id="277" r:id="rId37"/>
    <p:sldId id="275" r:id="rId38"/>
    <p:sldId id="313" r:id="rId39"/>
    <p:sldId id="282" r:id="rId40"/>
    <p:sldId id="283" r:id="rId41"/>
    <p:sldId id="287" r:id="rId42"/>
    <p:sldId id="288" r:id="rId43"/>
    <p:sldId id="289" r:id="rId44"/>
    <p:sldId id="314" r:id="rId45"/>
    <p:sldId id="318" r:id="rId46"/>
    <p:sldId id="285" r:id="rId47"/>
    <p:sldId id="316" r:id="rId48"/>
    <p:sldId id="284" r:id="rId49"/>
    <p:sldId id="286" r:id="rId50"/>
    <p:sldId id="317" r:id="rId51"/>
    <p:sldId id="290" r:id="rId52"/>
    <p:sldId id="295" r:id="rId53"/>
    <p:sldId id="292" r:id="rId54"/>
    <p:sldId id="293" r:id="rId55"/>
    <p:sldId id="296" r:id="rId56"/>
    <p:sldId id="297" r:id="rId57"/>
    <p:sldId id="291" r:id="rId58"/>
    <p:sldId id="298" r:id="rId59"/>
    <p:sldId id="299" r:id="rId60"/>
    <p:sldId id="319" r:id="rId61"/>
    <p:sldId id="320" r:id="rId62"/>
    <p:sldId id="323" r:id="rId63"/>
    <p:sldId id="321" r:id="rId64"/>
    <p:sldId id="322" r:id="rId65"/>
    <p:sldId id="324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98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AC6C4-1299-4AD1-9AB9-7CBA7013A3B6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AFF5D-EFAD-4537-ACC5-EF434357F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01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AFF5D-EFAD-4537-ACC5-EF434357FC1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03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11.10.2016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5.wdp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microsoft.com/office/2007/relationships/hdphoto" Target="../media/hdphoto7.wdp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100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МДОУ «Детский сад №179»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385" y="1628800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«Актуальность использования приемов мнемотехники в познавательно-речевом развитии детей дошкольного возраста»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http://1.bp.blogspot.com/-8U79Tmbc-mI/UrmkibEY45I/AAAAAAAAA3c/CyVX2p6qNJM/s1600/arton15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3" t="4979" r="4179" b="3595"/>
          <a:stretch/>
        </p:blipFill>
        <p:spPr bwMode="auto">
          <a:xfrm>
            <a:off x="2981196" y="3732755"/>
            <a:ext cx="2893512" cy="280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3297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57200" y="692696"/>
            <a:ext cx="8229600" cy="5592763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sz="2800" b="1" dirty="0" smtClean="0"/>
              <a:t>   </a:t>
            </a:r>
            <a:r>
              <a:rPr lang="ru-RU" sz="4000" b="1" dirty="0" smtClean="0">
                <a:solidFill>
                  <a:srgbClr val="990099"/>
                </a:solidFill>
              </a:rPr>
              <a:t>Мнемотехника </a:t>
            </a:r>
            <a:r>
              <a:rPr lang="ru-RU" sz="4000" b="1" dirty="0" smtClean="0"/>
              <a:t>(мнемоника)</a:t>
            </a:r>
            <a:r>
              <a:rPr lang="ru-RU" sz="4000" dirty="0" smtClean="0"/>
              <a:t> – </a:t>
            </a:r>
          </a:p>
          <a:p>
            <a:pPr>
              <a:buFont typeface="Wingdings" pitchFamily="2" charset="2"/>
              <a:buNone/>
            </a:pPr>
            <a:r>
              <a:rPr lang="ru-RU" sz="4000" dirty="0" smtClean="0"/>
              <a:t>   в переводе с греческого «искусство запоминания», это система различных методов и приемов, облегчающих запоминание и увеличивающих объем памяти, путем дополнительных ассоциаций.</a:t>
            </a:r>
          </a:p>
        </p:txBody>
      </p:sp>
    </p:spTree>
    <p:extLst>
      <p:ext uri="{BB962C8B-B14F-4D97-AF65-F5344CB8AC3E}">
        <p14:creationId xmlns:p14="http://schemas.microsoft.com/office/powerpoint/2010/main" xmlns="" val="42772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к презентации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5964" y="980728"/>
            <a:ext cx="462651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051" y="515719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Каждый </a:t>
            </a:r>
            <a:r>
              <a:rPr lang="ru-RU" sz="3200" b="1" dirty="0">
                <a:solidFill>
                  <a:srgbClr val="FF6600"/>
                </a:solidFill>
                <a:latin typeface="Monotype Corsiva" pitchFamily="66" charset="0"/>
              </a:rPr>
              <a:t>Охотник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Monotype Corsiva" pitchFamily="66" charset="0"/>
              </a:rPr>
              <a:t>Желает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00B050"/>
                </a:solidFill>
                <a:latin typeface="Monotype Corsiva" pitchFamily="66" charset="0"/>
              </a:rPr>
              <a:t>Знать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Где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Сидит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Фазан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(на запоминание последовательности цветов спектра радуги)</a:t>
            </a:r>
          </a:p>
        </p:txBody>
      </p:sp>
    </p:spTree>
    <p:extLst>
      <p:ext uri="{BB962C8B-B14F-4D97-AF65-F5344CB8AC3E}">
        <p14:creationId xmlns:p14="http://schemas.microsoft.com/office/powerpoint/2010/main" xmlns="" val="103028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взрослый и ребен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028" y="980728"/>
            <a:ext cx="7560840" cy="533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304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ребенок почемучка зачем почему гд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2555776" y="157986"/>
            <a:ext cx="2880320" cy="1584176"/>
          </a:xfrm>
          <a:prstGeom prst="cloudCallout">
            <a:avLst>
              <a:gd name="adj1" fmla="val -1112"/>
              <a:gd name="adj2" fmla="val 6337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ЗАЧЕМ?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5998274" y="207336"/>
            <a:ext cx="2880320" cy="1584176"/>
          </a:xfrm>
          <a:prstGeom prst="cloudCallout">
            <a:avLst>
              <a:gd name="adj1" fmla="val -16504"/>
              <a:gd name="adj2" fmla="val 6337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ПОЧЕМУ?</a:t>
            </a:r>
            <a:endParaRPr lang="ru-RU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6263680" y="2433379"/>
            <a:ext cx="2880320" cy="1584176"/>
          </a:xfrm>
          <a:prstGeom prst="cloudCallout">
            <a:avLst>
              <a:gd name="adj1" fmla="val -16504"/>
              <a:gd name="adj2" fmla="val 6337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КАК?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0" y="2204864"/>
            <a:ext cx="2880320" cy="1584176"/>
          </a:xfrm>
          <a:prstGeom prst="cloudCallout">
            <a:avLst>
              <a:gd name="adj1" fmla="val 18129"/>
              <a:gd name="adj2" fmla="val 6599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ГДЕ?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757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рука ладонь карти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07"/>
          <a:stretch/>
        </p:blipFill>
        <p:spPr bwMode="auto">
          <a:xfrm>
            <a:off x="2234208" y="1628800"/>
            <a:ext cx="3903862" cy="44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148064" y="1221338"/>
            <a:ext cx="3096344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Установка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0938" y="2420888"/>
            <a:ext cx="3096344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Повторение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31840" y="332656"/>
            <a:ext cx="3096344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Интерес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1268760"/>
            <a:ext cx="3096344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Внимание</a:t>
            </a:r>
            <a:endParaRPr lang="ru-RU" sz="3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854393"/>
            <a:ext cx="28803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Эмоции</a:t>
            </a:r>
            <a:endParaRPr lang="ru-RU" sz="32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51920" y="1052736"/>
            <a:ext cx="334219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87824" y="1988840"/>
            <a:ext cx="36004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220072" y="1988840"/>
            <a:ext cx="36004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724128" y="3214433"/>
            <a:ext cx="50405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763688" y="3574473"/>
            <a:ext cx="648072" cy="272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3369924" y="4453702"/>
            <a:ext cx="2021962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58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дети нарисованны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73"/>
          <a:stretch/>
        </p:blipFill>
        <p:spPr bwMode="auto">
          <a:xfrm>
            <a:off x="251520" y="802432"/>
            <a:ext cx="8568952" cy="35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рапеция 1"/>
          <p:cNvSpPr/>
          <p:nvPr/>
        </p:nvSpPr>
        <p:spPr>
          <a:xfrm>
            <a:off x="167832" y="4391211"/>
            <a:ext cx="1815328" cy="19813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>
            <a:off x="1475656" y="4364182"/>
            <a:ext cx="1899854" cy="2008353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>
            <a:off x="2889588" y="4391212"/>
            <a:ext cx="1826428" cy="198132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4211960" y="4391211"/>
            <a:ext cx="1944216" cy="197996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>
            <a:off x="5616115" y="4364182"/>
            <a:ext cx="1944215" cy="20083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8833478">
            <a:off x="-65991" y="5406947"/>
            <a:ext cx="19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АССОЦИАЦИИ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18833478">
            <a:off x="1216439" y="5271974"/>
            <a:ext cx="218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КЛАССИФИКАЦИЯ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8833478">
            <a:off x="2717364" y="5348789"/>
            <a:ext cx="19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ГРУППИРОВКА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8611081">
            <a:off x="4180100" y="4839982"/>
            <a:ext cx="232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ПРИЕМ ПЕРЕКОДИРО-</a:t>
            </a:r>
          </a:p>
          <a:p>
            <a:r>
              <a:rPr lang="ru-RU" dirty="0" smtClean="0"/>
              <a:t>ВАНИЯ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8833478">
            <a:off x="5466053" y="5100792"/>
            <a:ext cx="224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ПОИСК ОПОРНОГО ПУНКТА</a:t>
            </a:r>
            <a:endParaRPr lang="ru-RU" dirty="0"/>
          </a:p>
        </p:txBody>
      </p:sp>
      <p:sp>
        <p:nvSpPr>
          <p:cNvPr id="14" name="Трапеция 13"/>
          <p:cNvSpPr/>
          <p:nvPr/>
        </p:nvSpPr>
        <p:spPr>
          <a:xfrm>
            <a:off x="6911103" y="4364182"/>
            <a:ext cx="1944215" cy="20083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8833478">
            <a:off x="6764805" y="5313439"/>
            <a:ext cx="199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СХЕМАТИЗАЦИЯ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63688" y="55375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Приёмы мнемотехники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23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260648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АССОЦИАЦИИ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Картинки по запросу БУКВА Д ПОХОЖА 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47"/>
          <a:stretch/>
        </p:blipFill>
        <p:spPr bwMode="auto">
          <a:xfrm>
            <a:off x="530577" y="1412776"/>
            <a:ext cx="3825399" cy="206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БУКВА Д ПОХОЖА 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63"/>
          <a:stretch/>
        </p:blipFill>
        <p:spPr bwMode="auto">
          <a:xfrm>
            <a:off x="4790894" y="1412776"/>
            <a:ext cx="3635989" cy="206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БУКВА Д ПОХОЖА Н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37"/>
          <a:stretch/>
        </p:blipFill>
        <p:spPr bwMode="auto">
          <a:xfrm>
            <a:off x="535453" y="3906982"/>
            <a:ext cx="3770496" cy="23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УГАДАЙ НА ЧТО ПОХОЖЕ ДЕТЯ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039" y="3906982"/>
            <a:ext cx="3527698" cy="23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3377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КЛАССИФИКАЦИЯ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Картинки по запросу ОВОЩИ ОБОБЩАЮЩЕЕ ПОНЯТ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3" t="10302" r="7390" b="12439"/>
          <a:stretch/>
        </p:blipFill>
        <p:spPr bwMode="auto">
          <a:xfrm>
            <a:off x="899592" y="1412776"/>
            <a:ext cx="3816423" cy="257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ОВОЩИ ОБОБЩАЮЩЕЕ ПОНЯТ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573016"/>
            <a:ext cx="3492388" cy="27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28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9321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ГРУППИРОВКА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Картинки по запросу группировка фигур игра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3456383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группировка фигур игра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7"/>
            <a:ext cx="2592286" cy="2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геометрические ФИГУ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384377" cy="2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595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09329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ПРИЕМ ПЕРЕКОДИРОВАНИЯ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Картинки по запросу зубы волка мнемотех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48" t="63846" r="36990" b="9010"/>
          <a:stretch/>
        </p:blipFill>
        <p:spPr bwMode="auto">
          <a:xfrm>
            <a:off x="550123" y="1827107"/>
            <a:ext cx="1445594" cy="12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символ скорая помощь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889"/>
            <a:ext cx="1362718" cy="13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скорая помощь рисун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8858"/>
            <a:ext cx="2232248" cy="12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волк рисунок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2171" y="1780856"/>
            <a:ext cx="1837875" cy="12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7505" y="5053104"/>
            <a:ext cx="1010829" cy="936104"/>
          </a:xfrm>
          <a:prstGeom prst="rect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638137" y="4287739"/>
            <a:ext cx="1269567" cy="765365"/>
          </a:xfrm>
          <a:prstGeom prst="triangle">
            <a:avLst/>
          </a:prstGeom>
          <a:solidFill>
            <a:schemeClr val="bg1"/>
          </a:solidFill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 descr="Картинки по запросу домик значо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2171" y="4649607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505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789040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Monotype Corsiva" pitchFamily="66" charset="0"/>
              </a:rPr>
              <a:t>«Все жалуются на свою память, но никто не жалуется на свой </a:t>
            </a:r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разум»</a:t>
            </a:r>
            <a:r>
              <a:rPr lang="ru-RU" sz="44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i="1" dirty="0">
                <a:latin typeface="Monotype Corsiva" pitchFamily="66" charset="0"/>
              </a:rPr>
              <a:t>Франсуа </a:t>
            </a:r>
            <a:r>
              <a:rPr lang="ru-RU" sz="4400" i="1" dirty="0" smtClean="0">
                <a:latin typeface="Monotype Corsiva" pitchFamily="66" charset="0"/>
              </a:rPr>
              <a:t>Ларошфуко </a:t>
            </a:r>
          </a:p>
          <a:p>
            <a:pPr algn="ctr"/>
            <a:r>
              <a:rPr lang="ru-RU" sz="4400" i="1" dirty="0" smtClean="0">
                <a:latin typeface="Monotype Corsiva" pitchFamily="66" charset="0"/>
              </a:rPr>
              <a:t>( </a:t>
            </a:r>
            <a:r>
              <a:rPr lang="ru-RU" sz="4400" i="1" dirty="0">
                <a:latin typeface="Monotype Corsiva" pitchFamily="66" charset="0"/>
              </a:rPr>
              <a:t>французский писатель)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2050" name="Picture 2" descr="Картинки по запросу дырявая памя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697" y="764704"/>
            <a:ext cx="396831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Картинки по запросу дырявая памя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Картинки по запросу дырявая память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764704"/>
            <a:ext cx="316835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43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09329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ПОИСК ОПОРНОГО ПУНКТА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F:\к презентации\фотки мнемо\100PHOTO\SAM_52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23" r="10662"/>
          <a:stretch/>
        </p:blipFill>
        <p:spPr bwMode="auto">
          <a:xfrm>
            <a:off x="1080654" y="1412776"/>
            <a:ext cx="709174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7477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836" y="309329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СХЕМАТИЗАЦИЯ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Картинки по запросу мнемотабл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204792" cy="49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395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5591346" y="2954987"/>
            <a:ext cx="2668016" cy="25202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МНЕМО-ТАБЛИЦА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936368" y="291124"/>
            <a:ext cx="2583632" cy="249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МНЕМО-ДОРОЖКА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39852" y="4383106"/>
            <a:ext cx="2664296" cy="241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КОЛЛАЖ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99785" y="285622"/>
            <a:ext cx="2680134" cy="24898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МНЕМО-КВАДРАТ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99592" y="2954987"/>
            <a:ext cx="2585927" cy="25202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МОДЕЛИ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15816" y="1844824"/>
            <a:ext cx="3312368" cy="2952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Дидактические материалы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14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UC512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7048" y="657359"/>
            <a:ext cx="1754512" cy="234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3" descr="фото 42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14013"/>
            <a:ext cx="2880320" cy="2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img0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368" y="3212976"/>
            <a:ext cx="4885928" cy="339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C512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4013"/>
            <a:ext cx="2808312" cy="2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120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F:\к презентации\фотки мнемо\100PHOTO\SAM_53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89" b="18397"/>
          <a:stretch/>
        </p:blipFill>
        <p:spPr bwMode="auto">
          <a:xfrm>
            <a:off x="3779912" y="687997"/>
            <a:ext cx="5038128" cy="17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к презентации\фотки мнемо\100PHOTO\SAM_53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85" r="17156"/>
          <a:stretch/>
        </p:blipFill>
        <p:spPr bwMode="auto">
          <a:xfrm>
            <a:off x="2771800" y="2780928"/>
            <a:ext cx="4113438" cy="38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:\к презентации\фотки мнемо\100PHOTO\SAM_53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96" t="3840" r="23735" b="10798"/>
          <a:stretch/>
        </p:blipFill>
        <p:spPr bwMode="auto">
          <a:xfrm>
            <a:off x="1259632" y="687997"/>
            <a:ext cx="1872208" cy="17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295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96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rgbClr val="7030A0"/>
                </a:solidFill>
                <a:latin typeface="Monotype Corsiva" pitchFamily="66" charset="0"/>
              </a:rPr>
              <a:t>Мнемотаблицы</a:t>
            </a:r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  при работе со сказками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Documents and Settings\Наталья\Рабочий стол\алгоритмы\Изображение в сказки Репка пиктограммы.c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59"/>
            <a:ext cx="7416824" cy="52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093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9748" y="1268760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1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Рассматривание </a:t>
            </a:r>
            <a:r>
              <a:rPr lang="ru-RU" sz="2800" dirty="0">
                <a:latin typeface="Monotype Corsiva" pitchFamily="66" charset="0"/>
              </a:rPr>
              <a:t>таблицы разбор того, что в ней изображено.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2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Осуществляется </a:t>
            </a:r>
            <a:r>
              <a:rPr lang="ru-RU" sz="2800" dirty="0">
                <a:latin typeface="Monotype Corsiva" pitchFamily="66" charset="0"/>
              </a:rPr>
              <a:t>перекодирование информации, </a:t>
            </a:r>
            <a:r>
              <a:rPr lang="ru-RU" sz="2800" dirty="0" smtClean="0">
                <a:latin typeface="Monotype Corsiva" pitchFamily="66" charset="0"/>
              </a:rPr>
              <a:t>т.е. преобразование </a:t>
            </a:r>
            <a:r>
              <a:rPr lang="ru-RU" sz="2800" dirty="0">
                <a:latin typeface="Monotype Corsiva" pitchFamily="66" charset="0"/>
              </a:rPr>
              <a:t>из абстрактных символов в образы(зубы-волк, пушистый хвост-лиса.)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3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После </a:t>
            </a:r>
            <a:r>
              <a:rPr lang="ru-RU" sz="2800" dirty="0">
                <a:latin typeface="Monotype Corsiva" pitchFamily="66" charset="0"/>
              </a:rPr>
              <a:t>перекодирования осуществляется </a:t>
            </a:r>
            <a:r>
              <a:rPr lang="ru-RU" sz="2800" dirty="0" smtClean="0">
                <a:latin typeface="Monotype Corsiva" pitchFamily="66" charset="0"/>
              </a:rPr>
              <a:t> пересказ </a:t>
            </a:r>
            <a:r>
              <a:rPr lang="ru-RU" sz="2800" dirty="0">
                <a:latin typeface="Monotype Corsiva" pitchFamily="66" charset="0"/>
              </a:rPr>
              <a:t>с опорой на символы.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4. </a:t>
            </a:r>
            <a:r>
              <a:rPr lang="ru-RU" sz="2800" dirty="0">
                <a:latin typeface="Monotype Corsiva" pitchFamily="66" charset="0"/>
              </a:rPr>
              <a:t>Делается графическая зарисовка </a:t>
            </a:r>
            <a:r>
              <a:rPr lang="ru-RU" sz="2800" dirty="0" err="1">
                <a:latin typeface="Monotype Corsiva" pitchFamily="66" charset="0"/>
              </a:rPr>
              <a:t>мнемотаблицы</a:t>
            </a:r>
            <a:r>
              <a:rPr lang="ru-RU" sz="2800" dirty="0">
                <a:latin typeface="Monotype Corsiva" pitchFamily="66" charset="0"/>
              </a:rPr>
              <a:t>.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Этап 5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2800" dirty="0" smtClean="0">
                <a:latin typeface="Monotype Corsiva" pitchFamily="66" charset="0"/>
              </a:rPr>
              <a:t>Каждая </a:t>
            </a:r>
            <a:r>
              <a:rPr lang="ru-RU" sz="2800" dirty="0">
                <a:latin typeface="Monotype Corsiva" pitchFamily="66" charset="0"/>
              </a:rPr>
              <a:t>таблица воспроизводится при показе её ребёнку. Детям задают вопросы, например: «Какая сказка «спряталась» в таблице?»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0622" y="33265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Этапы работы с </a:t>
            </a:r>
            <a:r>
              <a:rPr lang="ru-RU" sz="4400" b="1" dirty="0" err="1" smtClean="0">
                <a:solidFill>
                  <a:srgbClr val="7030A0"/>
                </a:solidFill>
                <a:latin typeface="Monotype Corsiva" pitchFamily="66" charset="0"/>
              </a:rPr>
              <a:t>мнемотаблицей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93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мнемотаблицы Таня (мои)\oCPUV87M-D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8" t="15425" r="7364" b="15129"/>
          <a:stretch/>
        </p:blipFill>
        <p:spPr bwMode="auto">
          <a:xfrm rot="10800000">
            <a:off x="1259632" y="384417"/>
            <a:ext cx="414966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к презентации\фотки мнемо\100PHOTO\SAM_52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92" r="10072"/>
          <a:stretch/>
        </p:blipFill>
        <p:spPr bwMode="auto">
          <a:xfrm>
            <a:off x="3851920" y="3501008"/>
            <a:ext cx="4242673" cy="31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4853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UC5138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1"/>
          <a:stretch>
            <a:fillRect/>
          </a:stretch>
        </p:blipFill>
        <p:spPr bwMode="auto">
          <a:xfrm>
            <a:off x="539552" y="548680"/>
            <a:ext cx="8280920" cy="54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5206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9957"/>
            <a:ext cx="3048273" cy="29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371" y="209957"/>
            <a:ext cx="3362326" cy="288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003" y="3573016"/>
            <a:ext cx="32194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мнемотаблица сказ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371" y="3534916"/>
            <a:ext cx="33623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908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884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«Память-это огромный склад, где хранится всё прошлое, а воспоминания-крупицы, которые извлекаешь оттуда.»  </a:t>
            </a:r>
            <a:r>
              <a:rPr lang="ru-RU" sz="4000" b="1" dirty="0" err="1">
                <a:solidFill>
                  <a:srgbClr val="FF0000"/>
                </a:solidFill>
                <a:latin typeface="Monotype Corsiva" pitchFamily="66" charset="0"/>
              </a:rPr>
              <a:t>Г.Сенкевич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F:\к презентации\game-memory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3584" y="3212976"/>
            <a:ext cx="2952328" cy="321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666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МНЕМОТАБЛИЦА 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ЗНАКОМСТВЕ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 ПРИЗНАКАМИ ВРЕМЕН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ГОДА</a:t>
            </a:r>
            <a:endParaRPr lang="ru-RU" dirty="0"/>
          </a:p>
        </p:txBody>
      </p:sp>
      <p:pic>
        <p:nvPicPr>
          <p:cNvPr id="7170" name="Picture 2" descr="Картинки по запросу мнемотаблица ткачен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20744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мнемотаблица ткаченк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4217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7347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к презентации\фотки мнемо\100PHOTO\SAM_53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30" r="18552"/>
          <a:stretch/>
        </p:blipFill>
        <p:spPr bwMode="auto">
          <a:xfrm>
            <a:off x="1475656" y="332656"/>
            <a:ext cx="625532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9271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мнемотаблица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665" y="1556792"/>
            <a:ext cx="410995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3ebc461b75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468" y="2708920"/>
            <a:ext cx="4370629" cy="345638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СОСТАВЛЕНИЕ ОПИСАТЕЛЬНЫХ РАССКАЗОВ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5995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к презентации\фотки мнемо\100PHOTO\SAM_52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84" r="3892"/>
          <a:stretch/>
        </p:blipFill>
        <p:spPr bwMode="auto">
          <a:xfrm>
            <a:off x="827584" y="1356091"/>
            <a:ext cx="75741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1369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МНЕМОТАБЛИЦА 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ОБУЧЕНИИ</a:t>
            </a: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ПЕРЕСКАЗ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176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6716" y="332656"/>
            <a:ext cx="83757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Monotype Corsiva" pitchFamily="66" charset="0"/>
              </a:rPr>
              <a:t>Этапы работы </a:t>
            </a:r>
            <a:r>
              <a:rPr lang="ru-RU" sz="3600" b="1" i="1" dirty="0" smtClean="0">
                <a:solidFill>
                  <a:srgbClr val="7030A0"/>
                </a:solidFill>
                <a:latin typeface="Monotype Corsiva" pitchFamily="66" charset="0"/>
              </a:rPr>
              <a:t>при </a:t>
            </a:r>
            <a:r>
              <a:rPr lang="ru-RU" sz="3600" b="1" i="1" dirty="0">
                <a:solidFill>
                  <a:srgbClr val="7030A0"/>
                </a:solidFill>
                <a:latin typeface="Monotype Corsiva" pitchFamily="66" charset="0"/>
              </a:rPr>
              <a:t>пересказе:</a:t>
            </a:r>
            <a:r>
              <a:rPr lang="ru-RU" sz="3600" dirty="0">
                <a:latin typeface="Monotype Corsiva" pitchFamily="66" charset="0"/>
              </a:rPr>
              <a:t/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1. </a:t>
            </a:r>
            <a:r>
              <a:rPr lang="ru-RU" sz="3600" dirty="0">
                <a:latin typeface="Monotype Corsiva" pitchFamily="66" charset="0"/>
              </a:rPr>
              <a:t>Чтение текста с демонстрацией </a:t>
            </a:r>
            <a:r>
              <a:rPr lang="ru-RU" sz="3600" dirty="0" err="1" smtClean="0">
                <a:latin typeface="Monotype Corsiva" pitchFamily="66" charset="0"/>
              </a:rPr>
              <a:t>мнемотаблицы</a:t>
            </a:r>
            <a:r>
              <a:rPr lang="ru-RU" sz="3600" dirty="0" smtClean="0">
                <a:latin typeface="Monotype Corsiva" pitchFamily="66" charset="0"/>
              </a:rPr>
              <a:t>, объяснение </a:t>
            </a:r>
            <a:r>
              <a:rPr lang="ru-RU" sz="3600" dirty="0">
                <a:latin typeface="Monotype Corsiva" pitchFamily="66" charset="0"/>
              </a:rPr>
              <a:t>детям </a:t>
            </a:r>
            <a:r>
              <a:rPr lang="ru-RU" sz="3600" dirty="0" smtClean="0">
                <a:latin typeface="Monotype Corsiva" pitchFamily="66" charset="0"/>
              </a:rPr>
              <a:t>смысла </a:t>
            </a:r>
            <a:r>
              <a:rPr lang="ru-RU" sz="3600" dirty="0">
                <a:latin typeface="Monotype Corsiva" pitchFamily="66" charset="0"/>
              </a:rPr>
              <a:t>трудных </a:t>
            </a:r>
            <a:r>
              <a:rPr lang="ru-RU" sz="3600" dirty="0" smtClean="0">
                <a:latin typeface="Monotype Corsiva" pitchFamily="66" charset="0"/>
              </a:rPr>
              <a:t>слов.</a:t>
            </a:r>
          </a:p>
          <a:p>
            <a:r>
              <a:rPr lang="ru-RU" sz="3600" dirty="0" smtClean="0">
                <a:latin typeface="Monotype Corsiva" pitchFamily="66" charset="0"/>
              </a:rPr>
              <a:t>2. Перекодировка информации.</a:t>
            </a:r>
            <a:r>
              <a:rPr lang="ru-RU" sz="3600" dirty="0">
                <a:latin typeface="Monotype Corsiva" pitchFamily="66" charset="0"/>
              </a:rPr>
              <a:t/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3. Беседа по содержанию текста.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4. Повторное чтение текста </a:t>
            </a:r>
            <a:r>
              <a:rPr lang="ru-RU" sz="3600" dirty="0" smtClean="0">
                <a:latin typeface="Monotype Corsiva" pitchFamily="66" charset="0"/>
              </a:rPr>
              <a:t>педагогом </a:t>
            </a:r>
            <a:r>
              <a:rPr lang="ru-RU" sz="3600" dirty="0">
                <a:latin typeface="Monotype Corsiva" pitchFamily="66" charset="0"/>
              </a:rPr>
              <a:t>с установкой на пересказ с опорой на </a:t>
            </a:r>
            <a:r>
              <a:rPr lang="ru-RU" sz="3600" dirty="0" err="1">
                <a:latin typeface="Monotype Corsiva" pitchFamily="66" charset="0"/>
              </a:rPr>
              <a:t>мнемотаблицу</a:t>
            </a:r>
            <a:r>
              <a:rPr lang="ru-RU" sz="3600" dirty="0">
                <a:latin typeface="Monotype Corsiva" pitchFamily="66" charset="0"/>
              </a:rPr>
              <a:t>.</a:t>
            </a:r>
            <a:br>
              <a:rPr lang="ru-RU" sz="3600" dirty="0">
                <a:latin typeface="Monotype Corsiva" pitchFamily="66" charset="0"/>
              </a:rPr>
            </a:br>
            <a:r>
              <a:rPr lang="ru-RU" sz="3600" dirty="0">
                <a:latin typeface="Monotype Corsiva" pitchFamily="66" charset="0"/>
              </a:rPr>
              <a:t>5. Пересказ рассказа ребенком с опорой на </a:t>
            </a:r>
            <a:r>
              <a:rPr lang="ru-RU" sz="3600" dirty="0" err="1">
                <a:latin typeface="Monotype Corsiva" pitchFamily="66" charset="0"/>
              </a:rPr>
              <a:t>мнемотаблицу</a:t>
            </a:r>
            <a:r>
              <a:rPr lang="ru-RU" sz="3600" dirty="0"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2903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к презентации\фотки мнемо\100PHOTO\SAM_52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5" r="10317"/>
          <a:stretch/>
        </p:blipFill>
        <p:spPr bwMode="auto">
          <a:xfrm>
            <a:off x="611560" y="620688"/>
            <a:ext cx="81339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8103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мнемотаблица стихотвор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328592" cy="535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517" y="332656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7030A0"/>
                </a:solidFill>
                <a:latin typeface="Monotype Corsiva" pitchFamily="66" charset="0"/>
              </a:rPr>
              <a:t>Мнемотаблицы</a:t>
            </a: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  при заучивании стихотворений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028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934" y="116632"/>
            <a:ext cx="861456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Этапы </a:t>
            </a:r>
            <a:r>
              <a:rPr lang="ru-RU" sz="2800" dirty="0">
                <a:solidFill>
                  <a:srgbClr val="7030A0"/>
                </a:solidFill>
                <a:latin typeface="Monotype Corsiva" pitchFamily="66" charset="0"/>
              </a:rPr>
              <a:t>работы над стихотворением: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Педагог  </a:t>
            </a:r>
            <a:r>
              <a:rPr lang="ru-RU" sz="2800" dirty="0">
                <a:latin typeface="Monotype Corsiva" pitchFamily="66" charset="0"/>
              </a:rPr>
              <a:t>выразительно читает стихотворение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>
                <a:latin typeface="Monotype Corsiva" pitchFamily="66" charset="0"/>
              </a:rPr>
              <a:t>Педагог выясняет, какие слова непонятны детям, объясняет их значение в доступной для детей форме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Беседа по содержанию.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Рассматривание </a:t>
            </a:r>
            <a:r>
              <a:rPr lang="ru-RU" sz="2800" dirty="0" err="1" smtClean="0">
                <a:latin typeface="Monotype Corsiva" pitchFamily="66" charset="0"/>
              </a:rPr>
              <a:t>мнемотаблицы</a:t>
            </a:r>
            <a:r>
              <a:rPr lang="ru-RU" sz="2800" dirty="0" smtClean="0">
                <a:latin typeface="Monotype Corsiva" pitchFamily="66" charset="0"/>
              </a:rPr>
              <a:t>, перекодировка </a:t>
            </a:r>
            <a:r>
              <a:rPr lang="ru-RU" sz="2800" dirty="0">
                <a:latin typeface="Monotype Corsiva" pitchFamily="66" charset="0"/>
              </a:rPr>
              <a:t>информации</a:t>
            </a:r>
            <a:r>
              <a:rPr lang="ru-RU" sz="2800" dirty="0" smtClean="0">
                <a:latin typeface="Monotype Corsiva" pitchFamily="66" charset="0"/>
              </a:rPr>
              <a:t>.</a:t>
            </a:r>
            <a:endParaRPr lang="ru-RU" sz="2800" dirty="0">
              <a:latin typeface="Monotype Corsiva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Педагог </a:t>
            </a:r>
            <a:r>
              <a:rPr lang="ru-RU" sz="2800" dirty="0">
                <a:latin typeface="Monotype Corsiva" pitchFamily="66" charset="0"/>
              </a:rPr>
              <a:t>сообщает, что это стихотворение </a:t>
            </a:r>
            <a:r>
              <a:rPr lang="ru-RU" sz="2800" dirty="0" smtClean="0">
                <a:latin typeface="Monotype Corsiva" pitchFamily="66" charset="0"/>
              </a:rPr>
              <a:t>дети будут </a:t>
            </a:r>
            <a:r>
              <a:rPr lang="ru-RU" sz="2800" dirty="0">
                <a:latin typeface="Monotype Corsiva" pitchFamily="66" charset="0"/>
              </a:rPr>
              <a:t>учить наизусть.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Затем педагог еще </a:t>
            </a:r>
            <a:r>
              <a:rPr lang="ru-RU" sz="2800" dirty="0">
                <a:latin typeface="Monotype Corsiva" pitchFamily="66" charset="0"/>
              </a:rPr>
              <a:t>раз читает стихотворение с опорой на </a:t>
            </a:r>
            <a:r>
              <a:rPr lang="ru-RU" sz="2800" dirty="0" err="1">
                <a:latin typeface="Monotype Corsiva" pitchFamily="66" charset="0"/>
              </a:rPr>
              <a:t>мнемотаблицу</a:t>
            </a:r>
            <a:r>
              <a:rPr lang="ru-RU" sz="2800" dirty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Педагог </a:t>
            </a:r>
            <a:r>
              <a:rPr lang="ru-RU" sz="2800" dirty="0">
                <a:latin typeface="Monotype Corsiva" pitchFamily="66" charset="0"/>
              </a:rPr>
              <a:t>читает отдельно каждую строчку стихотворения. </a:t>
            </a:r>
            <a:r>
              <a:rPr lang="ru-RU" sz="2800" dirty="0" smtClean="0">
                <a:latin typeface="Monotype Corsiva" pitchFamily="66" charset="0"/>
              </a:rPr>
              <a:t>Дети повторяют </a:t>
            </a:r>
            <a:r>
              <a:rPr lang="ru-RU" sz="2800" dirty="0">
                <a:latin typeface="Monotype Corsiva" pitchFamily="66" charset="0"/>
              </a:rPr>
              <a:t>ее с опорой на </a:t>
            </a:r>
            <a:r>
              <a:rPr lang="ru-RU" sz="2800" dirty="0" err="1">
                <a:latin typeface="Monotype Corsiva" pitchFamily="66" charset="0"/>
              </a:rPr>
              <a:t>мнемотаблицу</a:t>
            </a:r>
            <a:r>
              <a:rPr lang="ru-RU" sz="2800" dirty="0">
                <a:latin typeface="Monotype Corsiva" pitchFamily="66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Дети рассказывают стихотворение с опорой на </a:t>
            </a:r>
            <a:r>
              <a:rPr lang="ru-RU" sz="2800" dirty="0" err="1" smtClean="0">
                <a:latin typeface="Monotype Corsiva" pitchFamily="66" charset="0"/>
              </a:rPr>
              <a:t>мнемотаблицу</a:t>
            </a:r>
            <a:r>
              <a:rPr lang="ru-RU" sz="2800" dirty="0" smtClean="0">
                <a:latin typeface="Monotype Corsiva" pitchFamily="66" charset="0"/>
              </a:rPr>
              <a:t>.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389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к презентации\фотки мнемо\100PHOTO\SAM_52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47" r="9433"/>
          <a:stretch/>
        </p:blipFill>
        <p:spPr bwMode="auto">
          <a:xfrm>
            <a:off x="611560" y="476672"/>
            <a:ext cx="4051533" cy="29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к презентации\фотки мнемо\100PHOTO\SAM_52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5" r="9314" b="5335"/>
          <a:stretch/>
        </p:blipFill>
        <p:spPr bwMode="auto">
          <a:xfrm>
            <a:off x="4499992" y="3573016"/>
            <a:ext cx="423041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84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0" t="3963" r="-668" b="1660"/>
          <a:stretch>
            <a:fillRect/>
          </a:stretch>
        </p:blipFill>
        <p:spPr bwMode="auto">
          <a:xfrm>
            <a:off x="2262196" y="1632733"/>
            <a:ext cx="4691615" cy="487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МНЕМОДОРОЖКИ 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ЗАУЧИВАНИИ СКОРОГОВОРОК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129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поезд с вагонами карти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" t="3612" b="63903"/>
          <a:stretch/>
        </p:blipFill>
        <p:spPr bwMode="auto">
          <a:xfrm>
            <a:off x="120823" y="548680"/>
            <a:ext cx="669806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поезд с вагонами карти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3" t="3612" r="24633" b="63903"/>
          <a:stretch/>
        </p:blipFill>
        <p:spPr bwMode="auto">
          <a:xfrm>
            <a:off x="6818888" y="548680"/>
            <a:ext cx="15121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поезд с вагонами карти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69" t="3657" r="49005" b="64747"/>
          <a:stretch/>
        </p:blipFill>
        <p:spPr bwMode="auto">
          <a:xfrm>
            <a:off x="5994200" y="4509120"/>
            <a:ext cx="265467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7947" y="1812064"/>
            <a:ext cx="162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Запоми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нание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7027" y="1836616"/>
            <a:ext cx="162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Monotype Corsiva" pitchFamily="66" charset="0"/>
              </a:rPr>
              <a:t>Сохране</a:t>
            </a:r>
            <a:r>
              <a:rPr lang="ru-RU" sz="2400" b="1" dirty="0" smtClean="0"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latin typeface="Monotype Corsiva" pitchFamily="66" charset="0"/>
              </a:rPr>
              <a:t>ние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3246" y="1673388"/>
            <a:ext cx="1621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Воспро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Monotype Corsiva" pitchFamily="66" charset="0"/>
              </a:rPr>
              <a:t>и</a:t>
            </a:r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зведе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ние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5154" y="1812064"/>
            <a:ext cx="162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Monotype Corsiva" pitchFamily="66" charset="0"/>
              </a:rPr>
              <a:t>Узна</a:t>
            </a:r>
            <a:r>
              <a:rPr lang="ru-RU" sz="2400" b="1" dirty="0" smtClean="0">
                <a:latin typeface="Monotype Corsiva" pitchFamily="66" charset="0"/>
              </a:rPr>
              <a:t>-</a:t>
            </a:r>
          </a:p>
          <a:p>
            <a:pPr algn="ctr"/>
            <a:r>
              <a:rPr lang="ru-RU" sz="2400" b="1" dirty="0" err="1" smtClean="0">
                <a:latin typeface="Monotype Corsiva" pitchFamily="66" charset="0"/>
              </a:rPr>
              <a:t>вание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9156" y="5250395"/>
            <a:ext cx="1621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Забывание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271" y="1996729"/>
            <a:ext cx="1621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ПАМЯТЬ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750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76474" y="2006428"/>
            <a:ext cx="7121475" cy="4434111"/>
            <a:chOff x="954" y="884"/>
            <a:chExt cx="3852" cy="2552"/>
          </a:xfrm>
        </p:grpSpPr>
        <p:sp>
          <p:nvSpPr>
            <p:cNvPr id="3" name="Oval 4"/>
            <p:cNvSpPr>
              <a:spLocks noChangeArrowheads="1"/>
            </p:cNvSpPr>
            <p:nvPr/>
          </p:nvSpPr>
          <p:spPr bwMode="auto">
            <a:xfrm>
              <a:off x="1076" y="1035"/>
              <a:ext cx="872" cy="87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3642" y="1220"/>
              <a:ext cx="996" cy="5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153" y="2267"/>
              <a:ext cx="795" cy="71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>
              <a:off x="2364" y="2487"/>
              <a:ext cx="1000" cy="29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" y="2267"/>
              <a:ext cx="996" cy="85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1122"/>
              <a:ext cx="815" cy="81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>
              <a:off x="2364" y="1258"/>
              <a:ext cx="1000" cy="29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AutoShape 11"/>
            <p:cNvCxnSpPr>
              <a:cxnSpLocks noChangeShapeType="1"/>
            </p:cNvCxnSpPr>
            <p:nvPr/>
          </p:nvCxnSpPr>
          <p:spPr bwMode="auto">
            <a:xfrm flipV="1">
              <a:off x="2393" y="1258"/>
              <a:ext cx="897" cy="377"/>
            </a:xfrm>
            <a:prstGeom prst="curvedConnector3">
              <a:avLst>
                <a:gd name="adj1" fmla="val 49944"/>
              </a:avLst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954" y="884"/>
              <a:ext cx="1284" cy="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3522" y="2160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2238" y="2160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954" y="2160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522" y="884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238" y="884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954" y="884"/>
              <a:ext cx="1284" cy="1276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1000"/>
                </a:spcAft>
              </a:pPr>
              <a:endParaRPr lang="ru-RU" sz="2800">
                <a:latin typeface="Arial" pitchFamily="34" charset="0"/>
              </a:endParaRPr>
            </a:p>
            <a:p>
              <a:endParaRPr lang="ru-RU">
                <a:latin typeface="Arial" pitchFamily="34" charset="0"/>
              </a:endParaRP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954" y="884"/>
              <a:ext cx="3852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954" y="3436"/>
              <a:ext cx="3852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954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806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54" y="2160"/>
              <a:ext cx="3852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2238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3522" y="884"/>
              <a:ext cx="0" cy="2552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4067944" y="2132856"/>
            <a:ext cx="1224136" cy="194421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956104" y="4307337"/>
            <a:ext cx="767365" cy="129853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554598" y="4282969"/>
            <a:ext cx="1224136" cy="194421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739178" y="548680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МНЕМОТАБЛИЦЫ  </a:t>
            </a: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ПРИ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ОТГАДЫВАНИИ ЗАГАДОК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4139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844824"/>
            <a:ext cx="8078707" cy="42445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3363" y="54317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ИСПОЛЬЗОВАНИЕ МНЕМОТАБЛИЦЫ 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НА ОДНОКОРЕННЫЕ СЛОВА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3100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мнемотехника, студенты, педсовет, Мо логопедов 2008\SUC51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6" b="5455"/>
          <a:stretch>
            <a:fillRect/>
          </a:stretch>
        </p:blipFill>
        <p:spPr bwMode="auto">
          <a:xfrm>
            <a:off x="827584" y="908720"/>
            <a:ext cx="770485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26064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КОЛЛАЖ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23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4186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Главная задача коллажа – соединить, связать все картинки между собой</a:t>
            </a:r>
            <a:r>
              <a:rPr lang="ru-RU" sz="2800" dirty="0" smtClean="0">
                <a:latin typeface="Monotype Corsiva" pitchFamily="66" charset="0"/>
              </a:rPr>
              <a:t>.</a:t>
            </a:r>
          </a:p>
          <a:p>
            <a:pPr marL="342900" indent="-342900"/>
            <a:endParaRPr lang="ru-RU" sz="2800" dirty="0" smtClean="0">
              <a:latin typeface="Monotype Corsiva" pitchFamily="66" charset="0"/>
            </a:endParaRPr>
          </a:p>
          <a:p>
            <a:pPr marL="342900" indent="-342900"/>
            <a:r>
              <a:rPr lang="ru-RU" sz="2800" b="1" u="sng" dirty="0" smtClean="0">
                <a:solidFill>
                  <a:srgbClr val="002060"/>
                </a:solidFill>
                <a:latin typeface="Monotype Corsiva" pitchFamily="66" charset="0"/>
              </a:rPr>
              <a:t>Как работать с коллажем:</a:t>
            </a:r>
          </a:p>
          <a:p>
            <a:pPr marL="342900" indent="-342900">
              <a:buAutoNum type="arabicPlain"/>
            </a:pPr>
            <a:r>
              <a:rPr lang="ru-RU" sz="2800" dirty="0" smtClean="0">
                <a:latin typeface="Monotype Corsiva" pitchFamily="66" charset="0"/>
              </a:rPr>
              <a:t>предлагаем детям рассмотреть коллаж и объяснить картинки, цифры,буквы которые они видят.</a:t>
            </a:r>
          </a:p>
          <a:p>
            <a:pPr marL="342900" indent="-342900">
              <a:buAutoNum type="arabicPlain"/>
            </a:pPr>
            <a:r>
              <a:rPr lang="ru-RU" sz="2800" dirty="0" smtClean="0">
                <a:latin typeface="Monotype Corsiva" pitchFamily="66" charset="0"/>
              </a:rPr>
              <a:t>Составляем вместе с детьми сюжет с использованием всех картинок. Если коллаж содержит буквы и цифры, то задаем детям вопрос: «Почему здесь эта буква или цифра?»</a:t>
            </a:r>
          </a:p>
          <a:p>
            <a:pPr marL="342900" indent="-342900">
              <a:buAutoNum type="arabicPlain"/>
            </a:pPr>
            <a:r>
              <a:rPr lang="ru-RU" sz="2800" dirty="0" smtClean="0">
                <a:latin typeface="Monotype Corsiva" pitchFamily="66" charset="0"/>
              </a:rPr>
              <a:t>В конце работы с коллажем предлагаем детям запомнить порядок расположения картинок  в течении 15-20 секунд, затем убираем коллаж и предлагаем детям воспроизвести по памяти все картинки с обозначением их месторасположения.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79996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мнемотаблицы Таня (мои)\r7N5pTYdoF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6" t="6511" r="5686" b="13593"/>
          <a:stretch/>
        </p:blipFill>
        <p:spPr bwMode="auto">
          <a:xfrm flipV="1">
            <a:off x="467544" y="679846"/>
            <a:ext cx="4104456" cy="28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мнемотаблицы Таня (мои)\o-1r2J8XAx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2" t="12472" r="5625" b="9177"/>
          <a:stretch/>
        </p:blipFill>
        <p:spPr bwMode="auto">
          <a:xfrm flipV="1">
            <a:off x="4572000" y="3520899"/>
            <a:ext cx="4033339" cy="301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14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17540"/>
            <a:ext cx="3189591" cy="2325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17539"/>
            <a:ext cx="3068718" cy="2325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429000"/>
            <a:ext cx="3203346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429000"/>
            <a:ext cx="3068718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551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4"/>
          <p:cNvSpPr>
            <a:spLocks noChangeArrowheads="1"/>
          </p:cNvSpPr>
          <p:nvPr/>
        </p:nvSpPr>
        <p:spPr bwMode="auto">
          <a:xfrm>
            <a:off x="250825" y="1628775"/>
            <a:ext cx="40338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Oval 12"/>
          <p:cNvSpPr>
            <a:spLocks noChangeArrowheads="1"/>
          </p:cNvSpPr>
          <p:nvPr/>
        </p:nvSpPr>
        <p:spPr bwMode="auto">
          <a:xfrm>
            <a:off x="468313" y="1844675"/>
            <a:ext cx="1006475" cy="1008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7" name="Rectangle 13"/>
          <p:cNvSpPr>
            <a:spLocks noChangeArrowheads="1"/>
          </p:cNvSpPr>
          <p:nvPr/>
        </p:nvSpPr>
        <p:spPr bwMode="auto">
          <a:xfrm>
            <a:off x="1547813" y="1989138"/>
            <a:ext cx="4318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2051050" y="2133600"/>
            <a:ext cx="360363" cy="6477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9" name="Rectangle 15"/>
          <p:cNvSpPr>
            <a:spLocks noChangeArrowheads="1"/>
          </p:cNvSpPr>
          <p:nvPr/>
        </p:nvSpPr>
        <p:spPr bwMode="auto">
          <a:xfrm>
            <a:off x="2484438" y="2205038"/>
            <a:ext cx="360362" cy="5762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Rectangle 16"/>
          <p:cNvSpPr>
            <a:spLocks noChangeArrowheads="1"/>
          </p:cNvSpPr>
          <p:nvPr/>
        </p:nvSpPr>
        <p:spPr bwMode="auto">
          <a:xfrm>
            <a:off x="2916238" y="2276475"/>
            <a:ext cx="360362" cy="503238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Rectangle 17"/>
          <p:cNvSpPr>
            <a:spLocks noChangeArrowheads="1"/>
          </p:cNvSpPr>
          <p:nvPr/>
        </p:nvSpPr>
        <p:spPr bwMode="auto">
          <a:xfrm>
            <a:off x="3348038" y="2349500"/>
            <a:ext cx="360362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3779838" y="2565400"/>
            <a:ext cx="287337" cy="2159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Rectangle 20"/>
          <p:cNvSpPr txBox="1">
            <a:spLocks noChangeArrowheads="1"/>
          </p:cNvSpPr>
          <p:nvPr/>
        </p:nvSpPr>
        <p:spPr bwMode="auto">
          <a:xfrm>
            <a:off x="5219700" y="1382713"/>
            <a:ext cx="34671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1200" b="1" dirty="0">
                <a:latin typeface="Times New Roman" pitchFamily="18" charset="0"/>
              </a:rPr>
              <a:t>Условные обозначения к сказке «Репка»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1. Репка – жёлтый круг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2. Дед – </a:t>
            </a:r>
            <a:r>
              <a:rPr lang="ru-RU" sz="1200" dirty="0" smtClean="0">
                <a:latin typeface="Times New Roman" pitchFamily="18" charset="0"/>
              </a:rPr>
              <a:t>большой коричневый прямоугольник</a:t>
            </a:r>
            <a:endParaRPr lang="ru-RU" sz="1200" dirty="0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3. Баба – красный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4. Внучка – зелёный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5. Жучка – коричневый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6. Мурка – белый прямоугольник</a:t>
            </a:r>
          </a:p>
          <a:p>
            <a:pPr>
              <a:spcBef>
                <a:spcPct val="20000"/>
              </a:spcBef>
            </a:pPr>
            <a:r>
              <a:rPr lang="ru-RU" sz="1200" dirty="0">
                <a:latin typeface="Times New Roman" pitchFamily="18" charset="0"/>
              </a:rPr>
              <a:t>7. Мышка – серый прямоугольник.</a:t>
            </a:r>
          </a:p>
        </p:txBody>
      </p:sp>
      <p:sp>
        <p:nvSpPr>
          <p:cNvPr id="23564" name="Oval 25"/>
          <p:cNvSpPr>
            <a:spLocks noChangeArrowheads="1"/>
          </p:cNvSpPr>
          <p:nvPr/>
        </p:nvSpPr>
        <p:spPr bwMode="auto">
          <a:xfrm>
            <a:off x="395288" y="3644900"/>
            <a:ext cx="720725" cy="7207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5" name="Oval 26"/>
          <p:cNvSpPr>
            <a:spLocks noChangeArrowheads="1"/>
          </p:cNvSpPr>
          <p:nvPr/>
        </p:nvSpPr>
        <p:spPr bwMode="auto">
          <a:xfrm>
            <a:off x="1187450" y="3644900"/>
            <a:ext cx="720725" cy="7207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6" name="Oval 27"/>
          <p:cNvSpPr>
            <a:spLocks noChangeArrowheads="1"/>
          </p:cNvSpPr>
          <p:nvPr/>
        </p:nvSpPr>
        <p:spPr bwMode="auto">
          <a:xfrm>
            <a:off x="1979613" y="3644900"/>
            <a:ext cx="719137" cy="71913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7" name="Oval 28"/>
          <p:cNvSpPr>
            <a:spLocks noChangeArrowheads="1"/>
          </p:cNvSpPr>
          <p:nvPr/>
        </p:nvSpPr>
        <p:spPr bwMode="auto">
          <a:xfrm>
            <a:off x="3563938" y="3644900"/>
            <a:ext cx="792162" cy="71913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8" name="Oval 29"/>
          <p:cNvSpPr>
            <a:spLocks noChangeArrowheads="1"/>
          </p:cNvSpPr>
          <p:nvPr/>
        </p:nvSpPr>
        <p:spPr bwMode="auto">
          <a:xfrm>
            <a:off x="2771775" y="3644900"/>
            <a:ext cx="719138" cy="719138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9" name="Rectangle 30"/>
          <p:cNvSpPr>
            <a:spLocks noChangeArrowheads="1"/>
          </p:cNvSpPr>
          <p:nvPr/>
        </p:nvSpPr>
        <p:spPr bwMode="auto">
          <a:xfrm>
            <a:off x="971550" y="4652963"/>
            <a:ext cx="863600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0" name="Rectangle 31"/>
          <p:cNvSpPr>
            <a:spLocks noChangeArrowheads="1"/>
          </p:cNvSpPr>
          <p:nvPr/>
        </p:nvSpPr>
        <p:spPr bwMode="auto">
          <a:xfrm>
            <a:off x="2555875" y="4652963"/>
            <a:ext cx="863600" cy="865187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1" name="Rectangle 35"/>
          <p:cNvSpPr>
            <a:spLocks noChangeArrowheads="1"/>
          </p:cNvSpPr>
          <p:nvPr/>
        </p:nvSpPr>
        <p:spPr bwMode="auto">
          <a:xfrm>
            <a:off x="250825" y="3500438"/>
            <a:ext cx="4249738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2" name="Rectangle 24"/>
          <p:cNvSpPr txBox="1">
            <a:spLocks noChangeArrowheads="1"/>
          </p:cNvSpPr>
          <p:nvPr/>
        </p:nvSpPr>
        <p:spPr bwMode="auto">
          <a:xfrm>
            <a:off x="5194300" y="3511550"/>
            <a:ext cx="35290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Условные заместители к сказке </a:t>
            </a:r>
          </a:p>
          <a:p>
            <a:pPr algn="ctr">
              <a:spcBef>
                <a:spcPct val="20000"/>
              </a:spcBef>
            </a:pPr>
            <a:r>
              <a:rPr lang="ru-RU" sz="1200" b="1">
                <a:latin typeface="Times New Roman" pitchFamily="18" charset="0"/>
              </a:rPr>
              <a:t>«Заюшкина избушка»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1. Лиса – оранжевый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2. Заяц – белый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3. Волк – серый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4. Медведь – коричневый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5. Петух – красный круг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6. Избушка лисы (ледяная) – голубой квадрат</a:t>
            </a:r>
          </a:p>
          <a:p>
            <a:pPr>
              <a:spcBef>
                <a:spcPct val="20000"/>
              </a:spcBef>
            </a:pPr>
            <a:r>
              <a:rPr lang="ru-RU" sz="1200">
                <a:latin typeface="Times New Roman" pitchFamily="18" charset="0"/>
              </a:rPr>
              <a:t>7. Избушка зайца (лубяная) – коричневый квадрат</a:t>
            </a:r>
          </a:p>
          <a:p>
            <a:pPr>
              <a:spcBef>
                <a:spcPct val="20000"/>
              </a:spcBef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23573" name="Прямоугольник 22"/>
          <p:cNvSpPr>
            <a:spLocks noChangeArrowheads="1"/>
          </p:cNvSpPr>
          <p:nvPr/>
        </p:nvSpPr>
        <p:spPr bwMode="auto">
          <a:xfrm>
            <a:off x="188913" y="3105150"/>
            <a:ext cx="409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</a:rPr>
              <a:t>Модель к </a:t>
            </a:r>
            <a:r>
              <a:rPr lang="ru-RU" sz="1400" b="1" dirty="0">
                <a:latin typeface="Times New Roman" pitchFamily="18" charset="0"/>
              </a:rPr>
              <a:t>сказке «Репка</a:t>
            </a:r>
            <a:endParaRPr lang="ru-RU" sz="1400" dirty="0"/>
          </a:p>
        </p:txBody>
      </p:sp>
      <p:sp>
        <p:nvSpPr>
          <p:cNvPr id="23574" name="Rectangle 33"/>
          <p:cNvSpPr>
            <a:spLocks noChangeArrowheads="1"/>
          </p:cNvSpPr>
          <p:nvPr/>
        </p:nvSpPr>
        <p:spPr bwMode="auto">
          <a:xfrm>
            <a:off x="1327493" y="5895005"/>
            <a:ext cx="20233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</a:rPr>
              <a:t>Модель к </a:t>
            </a:r>
            <a:r>
              <a:rPr lang="ru-RU" sz="1400" b="1" dirty="0">
                <a:latin typeface="Times New Roman" pitchFamily="18" charset="0"/>
              </a:rPr>
              <a:t>сказке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 «</a:t>
            </a:r>
            <a:r>
              <a:rPr lang="ru-RU" sz="1400" b="1" dirty="0" err="1">
                <a:latin typeface="Times New Roman" pitchFamily="18" charset="0"/>
              </a:rPr>
              <a:t>Заюшкина</a:t>
            </a:r>
            <a:r>
              <a:rPr lang="ru-RU" sz="1400" b="1" dirty="0">
                <a:latin typeface="Times New Roman" pitchFamily="18" charset="0"/>
              </a:rPr>
              <a:t> избушка»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08025" y="299993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Моделирование  (использование моделей)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0154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к презентации\фотки мнемо\100PHOTO\SAM_52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4" t="18511" r="5481" b="25303"/>
          <a:stretch/>
        </p:blipFill>
        <p:spPr bwMode="auto">
          <a:xfrm>
            <a:off x="802788" y="620688"/>
            <a:ext cx="748145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цветные пуговиц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3577090" cy="31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3503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графическая модель мнемотех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6" t="12604" r="9883" b="70653"/>
          <a:stretch/>
        </p:blipFill>
        <p:spPr bwMode="auto">
          <a:xfrm>
            <a:off x="459173" y="894656"/>
            <a:ext cx="802669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графическая модель мнемотех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6" t="52036" r="6951" b="28003"/>
          <a:stretch/>
        </p:blipFill>
        <p:spPr bwMode="auto">
          <a:xfrm>
            <a:off x="611559" y="2132856"/>
            <a:ext cx="7874305" cy="1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Графические модели</a:t>
            </a:r>
            <a:endParaRPr lang="ru-RU" dirty="0"/>
          </a:p>
        </p:txBody>
      </p:sp>
      <p:pic>
        <p:nvPicPr>
          <p:cNvPr id="5" name="Рисунок 2" descr="img0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50" b="7777"/>
          <a:stretch>
            <a:fillRect/>
          </a:stretch>
        </p:blipFill>
        <p:spPr bwMode="auto">
          <a:xfrm>
            <a:off x="683568" y="3429000"/>
            <a:ext cx="1963118" cy="324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Картинки по запросу предметно-схематические модели Ткаченк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1" t="28194" r="13131" b="3927"/>
          <a:stretch/>
        </p:blipFill>
        <p:spPr bwMode="auto">
          <a:xfrm>
            <a:off x="2940401" y="3820523"/>
            <a:ext cx="3064233" cy="19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layer.myshared.ru/10/981082/data/images/img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6" b="11979"/>
          <a:stretch/>
        </p:blipFill>
        <p:spPr bwMode="auto">
          <a:xfrm>
            <a:off x="6136283" y="4071734"/>
            <a:ext cx="2612181" cy="143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2082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53"/>
          <a:stretch/>
        </p:blipFill>
        <p:spPr>
          <a:xfrm>
            <a:off x="2339752" y="861223"/>
            <a:ext cx="4939356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Составление рассказа по опорным пунктам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30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словесная образная двигательная памят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8" b="11116"/>
          <a:stretch/>
        </p:blipFill>
        <p:spPr bwMode="auto">
          <a:xfrm>
            <a:off x="164850" y="146736"/>
            <a:ext cx="8799638" cy="659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7902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к презентации\фотки мнемо\100PHOTO\SAM_52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13" t="4083" r="10041" b="3140"/>
          <a:stretch/>
        </p:blipFill>
        <p:spPr bwMode="auto">
          <a:xfrm>
            <a:off x="346719" y="476672"/>
            <a:ext cx="854866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4019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Объект 2"/>
          <p:cNvSpPr>
            <a:spLocks noGrp="1"/>
          </p:cNvSpPr>
          <p:nvPr>
            <p:ph idx="1"/>
          </p:nvPr>
        </p:nvSpPr>
        <p:spPr>
          <a:xfrm>
            <a:off x="566826" y="332656"/>
            <a:ext cx="8569325" cy="736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Развитие культурно – гигиенических навыков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84784"/>
            <a:ext cx="5903913" cy="4424363"/>
          </a:xfrm>
          <a:prstGeom prst="rect">
            <a:avLst/>
          </a:prstGeom>
          <a:ln w="285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83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SUC519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SUC519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97" r="8621"/>
          <a:stretch>
            <a:fillRect/>
          </a:stretch>
        </p:blipFill>
        <p:spPr bwMode="auto">
          <a:xfrm>
            <a:off x="4953000" y="8382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89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Мнемотабл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713"/>
            <a:ext cx="642461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310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ъект 2"/>
          <p:cNvSpPr>
            <a:spLocks noGrp="1"/>
          </p:cNvSpPr>
          <p:nvPr>
            <p:ph idx="1"/>
          </p:nvPr>
        </p:nvSpPr>
        <p:spPr>
          <a:xfrm>
            <a:off x="2321322" y="188640"/>
            <a:ext cx="4248472" cy="7921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 Уход за растениями</a:t>
            </a:r>
          </a:p>
        </p:txBody>
      </p:sp>
      <p:pic>
        <p:nvPicPr>
          <p:cNvPr id="48131" name="Рисунок 3" descr="Мнемотабли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478" y="836712"/>
            <a:ext cx="4752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662412"/>
            <a:ext cx="46593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34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UC519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SUC519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572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10200" y="838200"/>
            <a:ext cx="32861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Уголок природы</a:t>
            </a:r>
          </a:p>
        </p:txBody>
      </p:sp>
    </p:spTree>
    <p:extLst>
      <p:ext uri="{BB962C8B-B14F-4D97-AF65-F5344CB8AC3E}">
        <p14:creationId xmlns:p14="http://schemas.microsoft.com/office/powerpoint/2010/main" xmlns="" val="5182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UC519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02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UC519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50292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06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2"/>
          <p:cNvSpPr>
            <a:spLocks noGrp="1"/>
          </p:cNvSpPr>
          <p:nvPr>
            <p:ph idx="1"/>
          </p:nvPr>
        </p:nvSpPr>
        <p:spPr>
          <a:xfrm>
            <a:off x="1259632" y="404664"/>
            <a:ext cx="6912768" cy="7207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Развитие навыков самообслуживания</a:t>
            </a:r>
          </a:p>
        </p:txBody>
      </p:sp>
      <p:pic>
        <p:nvPicPr>
          <p:cNvPr id="46083" name="Рисунок 2" descr="Мнемотаблица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587" y="1412776"/>
            <a:ext cx="64135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46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SUC519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96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SUC519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WordArt 7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44196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Мы дежурим</a:t>
            </a:r>
          </a:p>
        </p:txBody>
      </p:sp>
    </p:spTree>
    <p:extLst>
      <p:ext uri="{BB962C8B-B14F-4D97-AF65-F5344CB8AC3E}">
        <p14:creationId xmlns:p14="http://schemas.microsoft.com/office/powerpoint/2010/main" xmlns="" val="26353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к презентации\Child-memory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608512" cy="30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счастливый ребенок в шко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4608512" cy="300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4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44205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Виды памяти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8" name="Picture 8" descr="Картинки по запросу виды памяти слуховая обонятельная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45"/>
          <a:stretch/>
        </p:blipFill>
        <p:spPr bwMode="auto">
          <a:xfrm>
            <a:off x="827584" y="1263855"/>
            <a:ext cx="7632849" cy="52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0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907704" y="745765"/>
            <a:ext cx="5328592" cy="5040560"/>
            <a:chOff x="1907704" y="745765"/>
            <a:chExt cx="5328592" cy="504056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907704" y="745765"/>
              <a:ext cx="5328592" cy="504056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http://img0.liveinternet.ru/images/attach/c/7/98/861/98861926_frog__18_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358" y="1130445"/>
              <a:ext cx="4723284" cy="42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54984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sizh.ru/image/cache/import_files/62/62cab488-ee4a-11e4-b5cf-0022b0de7640_c64eb756-fed2-11e4-b5d0-0022b0de7640-500x5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521" y="949396"/>
            <a:ext cx="4762500" cy="4762500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6285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rive-journal.ru/wp-content/uploads/2014/08/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4824536" cy="4176464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7803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emiart.ru/forum/index.php?act=module&amp;module=gallery&amp;cmd=viewimage&amp;img=4393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285860"/>
            <a:ext cx="4613287" cy="417185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59649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datai/chtenie/Protivopolozhnosti-6.files/0008-007-U-zajchika-ushki-DLINNYE-a-u-koshki-KOROTKIE-U-zajchika-khvostik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28687"/>
            <a:ext cx="4724400" cy="500062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22780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2357430"/>
            <a:ext cx="1677844" cy="1503618"/>
            <a:chOff x="1907704" y="745765"/>
            <a:chExt cx="5328592" cy="504056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907704" y="745765"/>
              <a:ext cx="5328592" cy="504056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2" descr="http://img0.liveinternet.ru/images/attach/c/7/98/861/98861926_frog__18_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358" y="1130445"/>
              <a:ext cx="4723284" cy="42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ssizh.ru/image/cache/import_files/62/62cab488-ee4a-11e4-b5cf-0022b0de7640_c64eb756-fed2-11e4-b5d0-0022b0de7640-500x5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357430"/>
            <a:ext cx="1515627" cy="1474152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rive-journal.ru/wp-content/uploads/2014/08/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357430"/>
            <a:ext cx="1623860" cy="1500198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demiart.ru/forum/index.php?act=module&amp;module=gallery&amp;cmd=viewimage&amp;img=43933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357430"/>
            <a:ext cx="1500198" cy="150019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8" name="Рисунок 7" descr="http://900igr.net/datai/chtenie/Protivopolozhnosti-6.files/0008-007-U-zajchika-ushki-DLINNYE-a-u-koshki-KOROTKIE-U-zajchika-khvostik.jpg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43702" y="2357430"/>
            <a:ext cx="1504944" cy="150019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26832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лент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77686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лент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876" y="2741712"/>
            <a:ext cx="627343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ленточ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876" y="4646712"/>
            <a:ext cx="375315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5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взрослый читает кни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219" y="3694319"/>
            <a:ext cx="45592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ребенок смотр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027" y="455892"/>
            <a:ext cx="4428489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5639041" y="2329901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Память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произвольная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500724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C00000"/>
                </a:solidFill>
                <a:latin typeface="Monotype Corsiva" pitchFamily="66" charset="0"/>
              </a:rPr>
              <a:t>Память </a:t>
            </a:r>
            <a:r>
              <a:rPr lang="ru-RU" sz="3200" b="1" i="1" dirty="0">
                <a:solidFill>
                  <a:srgbClr val="C00000"/>
                </a:solidFill>
                <a:latin typeface="Monotype Corsiva" pitchFamily="66" charset="0"/>
              </a:rPr>
              <a:t>непроизвольная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868144" y="141277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357233" y="36898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697476" y="3514812"/>
            <a:ext cx="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7092280" y="3535882"/>
            <a:ext cx="0" cy="7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7092280" y="3408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87824" y="4288392"/>
            <a:ext cx="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051720" y="6453336"/>
            <a:ext cx="144016" cy="140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650405" y="3408219"/>
            <a:ext cx="15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4650405" y="3556082"/>
            <a:ext cx="147989" cy="50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Прямоугольник 2064"/>
          <p:cNvSpPr/>
          <p:nvPr/>
        </p:nvSpPr>
        <p:spPr>
          <a:xfrm rot="10800000" flipV="1">
            <a:off x="539026" y="3581988"/>
            <a:ext cx="2952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C00000"/>
                </a:solidFill>
                <a:latin typeface="Monotype Corsiva" pitchFamily="66" charset="0"/>
              </a:rPr>
              <a:t>Память </a:t>
            </a:r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непосредственная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069" name="Прямоугольник 2068"/>
          <p:cNvSpPr/>
          <p:nvPr/>
        </p:nvSpPr>
        <p:spPr>
          <a:xfrm>
            <a:off x="899591" y="5013176"/>
            <a:ext cx="2880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C00000"/>
                </a:solidFill>
                <a:latin typeface="Monotype Corsiva" pitchFamily="66" charset="0"/>
              </a:rPr>
              <a:t>Память </a:t>
            </a:r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опосредствованная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дом с фундаментом картинка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9579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5525" y="5300300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ПРИРОДНАЯ ПАМЯТЬ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505" y="4715137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КУЛЬТУРНАЯ ПАМЯТЬ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2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640</TotalTime>
  <Words>617</Words>
  <Application>Microsoft Office PowerPoint</Application>
  <PresentationFormat>Экран (4:3)</PresentationFormat>
  <Paragraphs>119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Светлана</cp:lastModifiedBy>
  <cp:revision>54</cp:revision>
  <dcterms:created xsi:type="dcterms:W3CDTF">2016-10-06T18:56:12Z</dcterms:created>
  <dcterms:modified xsi:type="dcterms:W3CDTF">2016-10-11T05:10:47Z</dcterms:modified>
</cp:coreProperties>
</file>