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72" r:id="rId5"/>
    <p:sldId id="275" r:id="rId6"/>
    <p:sldId id="276" r:id="rId7"/>
    <p:sldId id="277" r:id="rId8"/>
    <p:sldId id="258" r:id="rId9"/>
    <p:sldId id="271" r:id="rId10"/>
    <p:sldId id="262" r:id="rId11"/>
    <p:sldId id="263" r:id="rId12"/>
    <p:sldId id="259" r:id="rId13"/>
    <p:sldId id="261" r:id="rId14"/>
    <p:sldId id="273" r:id="rId15"/>
    <p:sldId id="274" r:id="rId16"/>
    <p:sldId id="266" r:id="rId17"/>
    <p:sldId id="267" r:id="rId18"/>
    <p:sldId id="268" r:id="rId19"/>
    <p:sldId id="269" r:id="rId20"/>
    <p:sldId id="278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79" r:id="rId33"/>
    <p:sldId id="280" r:id="rId34"/>
    <p:sldId id="27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7" autoAdjust="0"/>
  </p:normalViewPr>
  <p:slideViewPr>
    <p:cSldViewPr>
      <p:cViewPr>
        <p:scale>
          <a:sx n="75" d="100"/>
          <a:sy n="7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003"/>
            <a:ext cx="9137465" cy="6813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420888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Региональная инновационная площадка</a:t>
            </a:r>
          </a:p>
          <a:p>
            <a:pPr algn="ctr" eaLnBrk="0" hangingPunct="0">
              <a:defRPr/>
            </a:pPr>
            <a:endParaRPr lang="ru-RU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«Применение технологии проблемного диалога в совместной </a:t>
            </a: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образовательной деятельности» </a:t>
            </a:r>
          </a:p>
          <a:p>
            <a:pPr algn="ctr" eaLnBrk="0" hangingPunct="0">
              <a:defRPr/>
            </a:pPr>
            <a:endParaRPr lang="ru-RU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ru-RU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г.Ярославль, 2017г.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692696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МДОУ «Детский сад № 179»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465" cy="68138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План внедрения технологии проблемного диалога 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195513" y="1916112"/>
            <a:ext cx="6145212" cy="645759"/>
            <a:chOff x="980" y="1245"/>
            <a:chExt cx="3676" cy="350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gray">
            <a:xfrm>
              <a:off x="1163" y="1245"/>
              <a:ext cx="3493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33CC33"/>
                </a:gs>
                <a:gs pos="100000">
                  <a:schemeClr val="tx1">
                    <a:alpha val="9800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980" y="1268"/>
              <a:ext cx="316" cy="316"/>
              <a:chOff x="980" y="1412"/>
              <a:chExt cx="316" cy="316"/>
            </a:xfrm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33CC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gray">
            <a:xfrm>
              <a:off x="1039" y="1317"/>
              <a:ext cx="186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gray">
            <a:xfrm>
              <a:off x="1238" y="1245"/>
              <a:ext cx="301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000" b="1" i="1" dirty="0" err="1" smtClean="0">
                  <a:solidFill>
                    <a:schemeClr val="bg1"/>
                  </a:solidFill>
                  <a:latin typeface="+mj-lt"/>
                </a:rPr>
                <a:t>Установочно</a:t>
              </a:r>
              <a:r>
                <a:rPr lang="ru-RU" sz="2000" b="1" i="1" dirty="0" smtClean="0">
                  <a:solidFill>
                    <a:schemeClr val="bg1"/>
                  </a:solidFill>
                  <a:latin typeface="+mj-lt"/>
                </a:rPr>
                <a:t> – аналитический этап</a:t>
              </a:r>
              <a:endParaRPr lang="ru-RU" sz="2000" b="1" i="1" dirty="0">
                <a:solidFill>
                  <a:schemeClr val="bg1"/>
                </a:solidFill>
                <a:latin typeface="+mj-lt"/>
              </a:endParaRPr>
            </a:p>
            <a:p>
              <a:pPr eaLnBrk="0" hangingPunct="0">
                <a:defRPr/>
              </a:pPr>
              <a:endParaRPr lang="en-U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2483768" y="3356992"/>
            <a:ext cx="6357937" cy="627063"/>
            <a:chOff x="1200" y="1704"/>
            <a:chExt cx="3648" cy="340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1417" y="1704"/>
              <a:ext cx="3431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99FF"/>
                </a:gs>
                <a:gs pos="100000">
                  <a:schemeClr val="tx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45720" algn="ctr" fontAlgn="auto">
                <a:buClr>
                  <a:schemeClr val="accent6">
                    <a:lumMod val="75000"/>
                  </a:schemeClr>
                </a:buClr>
                <a:defRPr/>
              </a:pPr>
              <a:r>
                <a:rPr lang="ru-RU" sz="2000" b="1" i="1" dirty="0" err="1" smtClean="0">
                  <a:solidFill>
                    <a:schemeClr val="bg1"/>
                  </a:solidFill>
                  <a:latin typeface="+mj-lt"/>
                </a:rPr>
                <a:t>Преобразовательно</a:t>
              </a:r>
              <a:r>
                <a:rPr lang="ru-RU" sz="2000" b="1" i="1" dirty="0" smtClean="0">
                  <a:solidFill>
                    <a:schemeClr val="bg1"/>
                  </a:solidFill>
                  <a:latin typeface="+mj-lt"/>
                </a:rPr>
                <a:t> - технологический</a:t>
              </a:r>
              <a:endParaRPr lang="ru-RU" sz="2000" b="1" i="1" dirty="0">
                <a:solidFill>
                  <a:schemeClr val="bg1"/>
                </a:solidFill>
                <a:latin typeface="+mj-lt"/>
              </a:endParaRPr>
            </a:p>
            <a:p>
              <a:pPr marL="45720" algn="ctr" fontAlgn="auto">
                <a:buClr>
                  <a:schemeClr val="accent6">
                    <a:lumMod val="75000"/>
                  </a:schemeClr>
                </a:buClr>
                <a:defRPr/>
              </a:pPr>
              <a:r>
                <a:rPr lang="ru-RU" sz="2000" b="1" i="1" dirty="0">
                  <a:solidFill>
                    <a:schemeClr val="bg1"/>
                  </a:solidFill>
                  <a:latin typeface="+mj-lt"/>
                </a:rPr>
                <a:t> </a:t>
              </a:r>
              <a:endParaRPr lang="ru-RU" sz="20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536" y="1758"/>
              <a:ext cx="249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16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1200" y="1728"/>
              <a:ext cx="316" cy="316"/>
              <a:chOff x="980" y="1412"/>
              <a:chExt cx="316" cy="316"/>
            </a:xfrm>
          </p:grpSpPr>
          <p:sp>
            <p:nvSpPr>
              <p:cNvPr id="18" name="Oval 18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0099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Text Box 20"/>
            <p:cNvSpPr txBox="1">
              <a:spLocks noChangeArrowheads="1"/>
            </p:cNvSpPr>
            <p:nvPr/>
          </p:nvSpPr>
          <p:spPr bwMode="gray">
            <a:xfrm>
              <a:off x="1262" y="1776"/>
              <a:ext cx="186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2195736" y="4869160"/>
            <a:ext cx="6500813" cy="625475"/>
            <a:chOff x="1289" y="2160"/>
            <a:chExt cx="3652" cy="339"/>
          </a:xfrm>
        </p:grpSpPr>
        <p:sp>
          <p:nvSpPr>
            <p:cNvPr id="21" name="AutoShape 22"/>
            <p:cNvSpPr>
              <a:spLocks noChangeArrowheads="1"/>
            </p:cNvSpPr>
            <p:nvPr/>
          </p:nvSpPr>
          <p:spPr bwMode="gray">
            <a:xfrm>
              <a:off x="1472" y="2160"/>
              <a:ext cx="3469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33CC33"/>
                </a:gs>
                <a:gs pos="100000">
                  <a:schemeClr val="tx1">
                    <a:alpha val="9800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b="1" i="1" dirty="0" smtClean="0">
                  <a:solidFill>
                    <a:schemeClr val="bg1"/>
                  </a:solidFill>
                  <a:latin typeface="+mj-lt"/>
                </a:rPr>
                <a:t>Заключительный</a:t>
              </a:r>
              <a:endParaRPr lang="ru-RU" sz="2000" dirty="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1289" y="2183"/>
              <a:ext cx="316" cy="316"/>
              <a:chOff x="980" y="1412"/>
              <a:chExt cx="316" cy="316"/>
            </a:xfrm>
          </p:grpSpPr>
          <p:sp>
            <p:nvSpPr>
              <p:cNvPr id="25" name="Oval 24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33CC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" name="Text Box 26"/>
            <p:cNvSpPr txBox="1">
              <a:spLocks noChangeArrowheads="1"/>
            </p:cNvSpPr>
            <p:nvPr/>
          </p:nvSpPr>
          <p:spPr bwMode="gray">
            <a:xfrm>
              <a:off x="1348" y="2232"/>
              <a:ext cx="186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gray">
            <a:xfrm>
              <a:off x="1605" y="2199"/>
              <a:ext cx="326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16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pic>
        <p:nvPicPr>
          <p:cNvPr id="34" name="Содержимое 3" descr="ФГОС карт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2032910" cy="1597048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6" name="AutoShape 4"/>
          <p:cNvSpPr>
            <a:spLocks noChangeArrowheads="1"/>
          </p:cNvSpPr>
          <p:nvPr/>
        </p:nvSpPr>
        <p:spPr bwMode="gray">
          <a:xfrm rot="5400000">
            <a:off x="-2059979" y="1924075"/>
            <a:ext cx="4714875" cy="4124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99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03"/>
            <a:ext cx="9137465" cy="68138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Установочно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– аналитический этап 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1340768"/>
            <a:ext cx="835292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профессиональной компетентности педагогов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процессе курсовой подготовки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издание приказа о создании творческой группы педагогов по реализации «Технологии проблемного диалога»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практические тренинги, установочные семинары для педагогов ДОУ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утверждение плана работы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практикумы «Конструирование проблемного диалога»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1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выявление педагогами ДОУ индивидуальных особенностей дошкольников, изучение запросов родителей на основе рекомендация автора проблемно-диалогической технологии Мельниковой Е.И.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23\Desktop\всё РИП\DSC06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2996952"/>
            <a:ext cx="3384376" cy="1903711"/>
          </a:xfrm>
          <a:prstGeom prst="rect">
            <a:avLst/>
          </a:prstGeom>
          <a:noFill/>
        </p:spPr>
      </p:pic>
      <p:pic>
        <p:nvPicPr>
          <p:cNvPr id="2051" name="Picture 3" descr="C:\Users\123\Desktop\всё РИП\DSCN6847.JPG"/>
          <p:cNvPicPr>
            <a:picLocks noChangeAspect="1" noChangeArrowheads="1"/>
          </p:cNvPicPr>
          <p:nvPr/>
        </p:nvPicPr>
        <p:blipFill>
          <a:blip r:embed="rId4" cstate="print"/>
          <a:srcRect t="22324"/>
          <a:stretch>
            <a:fillRect/>
          </a:stretch>
        </p:blipFill>
        <p:spPr bwMode="auto">
          <a:xfrm>
            <a:off x="5001829" y="2996953"/>
            <a:ext cx="3337308" cy="194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465" cy="68138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Преобразовательно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- технологический этап 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008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1484783"/>
            <a:ext cx="7992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построение оптимальной модели технологии в соответствии с возрастными индивидуальными особенностями дошкольников с ОВЗ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практические тренинги для педагогов ДОУ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аработка видеотеки проблемных ситуаций во всех возрастных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категорях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детей с нарушениями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речи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отработка эффективных вариантов апробации использования проблемно-диалогической технологии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и проведение открытых занятий для педагогов ДОУ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открытых занятий с точки зрения реализации технологии проблемного диалога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 t="13540"/>
          <a:stretch>
            <a:fillRect/>
          </a:stretch>
        </p:blipFill>
        <p:spPr>
          <a:xfrm>
            <a:off x="539552" y="4869160"/>
            <a:ext cx="2304256" cy="149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97152"/>
            <a:ext cx="2160240" cy="16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DSCN57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797152"/>
            <a:ext cx="2060277" cy="154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465" cy="68138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69269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Заключительный этап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1172071"/>
            <a:ext cx="81369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сетевого взаимодействия ДОО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пилотных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площадок по вопросам осуществления методического сопровождения и определения единых подходов к реализации проблемно-диалогической технологии у дошкольников с ОВЗ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частие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в межрегиональной конференции «Технология проблемного диалога как средство реализации ФГОС в условиях непрерывностях на всех уровнях общего образования»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160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формление отчётной документации и продуктов работы творческой группы (создание видеотеки, конспектов занятий, публикаций в СМИ)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esktop\3075_w300_h2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000504"/>
            <a:ext cx="3143272" cy="235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465" cy="6813897"/>
          </a:xfrm>
          <a:prstGeom prst="rect">
            <a:avLst/>
          </a:prstGeom>
          <a:noFill/>
        </p:spPr>
      </p:pic>
      <p:pic>
        <p:nvPicPr>
          <p:cNvPr id="3" name="Picture 2" descr="https://ds03.infourok.ru/uploads/ex/0619/00008ed0-7a612a0b/640/img10.jpg"/>
          <p:cNvPicPr>
            <a:picLocks noChangeAspect="1" noChangeArrowheads="1"/>
          </p:cNvPicPr>
          <p:nvPr/>
        </p:nvPicPr>
        <p:blipFill>
          <a:blip r:embed="rId3" cstate="print"/>
          <a:srcRect l="4725" t="26775" r="5501" b="13376"/>
          <a:stretch>
            <a:fillRect/>
          </a:stretch>
        </p:blipFill>
        <p:spPr bwMode="auto">
          <a:xfrm>
            <a:off x="1259632" y="2348880"/>
            <a:ext cx="7344816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69269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Виды диалогов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62880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Побуждающий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62880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Подводящий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465" cy="6813897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24744"/>
          <a:ext cx="8496622" cy="5359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/>
                <a:gridCol w="3672408"/>
                <a:gridCol w="1079798"/>
              </a:tblGrid>
              <a:tr h="5520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</a:rPr>
                        <a:t>Приёмы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+mn-ea"/>
                        </a:rPr>
                        <a:t> создания проблемной ситуации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</a:rPr>
                        <a:t>Побуждение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+mn-ea"/>
                        </a:rPr>
                        <a:t> к осознанию противоречия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Побуждение</a:t>
                      </a:r>
                      <a:r>
                        <a:rPr lang="ru-RU" sz="1200" b="1" baseline="0" dirty="0" smtClean="0">
                          <a:effectLst/>
                        </a:rPr>
                        <a:t> к формулированию проблемы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</a:rPr>
                        <a:t>Выбрать</a:t>
                      </a:r>
                      <a:r>
                        <a:rPr lang="ru-RU" sz="1200" b="1" i="1" baseline="0" dirty="0" smtClean="0">
                          <a:effectLst/>
                        </a:rPr>
                        <a:t> подходящее: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</a:rPr>
                        <a:t>Какой возникает вопрос?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</a:rPr>
                        <a:t>Какая будет тема занятия?</a:t>
                      </a: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68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</a:rPr>
                        <a:t>1.Одновременно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+mn-ea"/>
                        </a:rPr>
                        <a:t> предъявить детям противоречивые факты, теории, мнения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</a:rPr>
                        <a:t>Что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+mn-ea"/>
                        </a:rPr>
                        <a:t> вас удивило?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  <a:latin typeface="+mn-lt"/>
                          <a:ea typeface="+mn-ea"/>
                        </a:rPr>
                        <a:t>Что интересного заметили?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  <a:latin typeface="+mn-lt"/>
                          <a:ea typeface="+mn-ea"/>
                        </a:rPr>
                        <a:t>Какое противоречие на лицо?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593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</a:rPr>
                        <a:t>2.Столнуть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+mn-ea"/>
                        </a:rPr>
                        <a:t> мнения детей вопросом или практическим заданием на новый материал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Вопрос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был один? А мнений сколько? или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было одно? А вы как его выполнили?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Почему так получилось?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Почему мы не знаем?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/>
                </a:tc>
              </a:tr>
              <a:tr h="11515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3.Шаг 1.Обнажить житейское представление ребёнка вопросом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или практическим </a:t>
                      </a:r>
                      <a:r>
                        <a:rPr lang="ru-RU" sz="12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задаиием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«на ошибку»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Шаг 2.Предъявить научный факт сообщением. наглядностью.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 сначала как думали?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 как на самом деле?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06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</a:rPr>
                        <a:t>4.Дать практическое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+mn-ea"/>
                        </a:rPr>
                        <a:t> задание, не выполнимое вообще.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Вы смогли выполнить задание?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 чём затруднение?</a:t>
                      </a: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/>
                </a:tc>
              </a:tr>
              <a:tr h="6707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5.Дать практическое задание, не сходное с предыдущим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 смогли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выполнить задание?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чём затруднение?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Чем это задание не похоже на предыдущее?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/>
                </a:tc>
              </a:tr>
              <a:tr h="63274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6.Шаг1. Дать практическое задание ,сходное с предыдущим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Шаг 2. Доказать, что задание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не выполнено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Какое было дано задание?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Какое знание вы применили?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5" marR="47147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48680"/>
            <a:ext cx="824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Побуждающий от проблемной ситуации диалог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1074804"/>
            <a:ext cx="727280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благоприятных условий для воспитания, развития и обучения дошкольников;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внедрение технологий в образовательный процесс;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определение механизмов методического сопровождения педагогической деятельности.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6926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Планируемые результаты для ДОУ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5" descr="C:\Users\User\Desktop\DSCN2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381635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044300"/>
            <a:ext cx="72728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69269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Планируемые результаты для воспитанников 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5" descr="C:\Users\User\Desktop\IMG_5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3431282" cy="257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528" y="1916832"/>
            <a:ext cx="532859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благоприятной ситуации развития каждого ребенка в соответствии с его возрастными и индивидуальными особенностями и склонностями;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познавательное, речевое, социально-коммуникативное,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физическое, художественно-эстетическое развитие детей;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проживание ребенком содержания образования во всех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видах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поддержка индивидуальной траектории ребенка, стиля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общения со взрослыми и сверстниками, преодоление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затруднений, возникающих в процессе общения,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стимулирования личностного роста, повышение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уверенности в собственных силах и формирования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положительного отношения к социальному миру.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044300"/>
            <a:ext cx="72728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6926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Планируемые результаты для педагогов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1412776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компетентности в вопросах полноценного и своевременного развития у воспитанников специфических дошкольных видов деятельности, которые позволяют учитывать особенности возраста дошкольника, степень освоения познавательного содержания, формирования физических и психических функций;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умений по выстраиванию интеграционных связей в образовательном процессе с ориентацией на индивидуальные потребности, интересы ребенка;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расширение возможностей профессионального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роста и самообразования;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возможность творческого и профессионального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общения, обмена опытом в рамках реализации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user\Desktop\Новая папка\DSCN2396.JPG"/>
          <p:cNvPicPr>
            <a:picLocks noChangeAspect="1" noChangeArrowheads="1"/>
          </p:cNvPicPr>
          <p:nvPr/>
        </p:nvPicPr>
        <p:blipFill rotWithShape="1">
          <a:blip r:embed="rId3" cstate="print"/>
          <a:srcRect l="10526" t="18084" r="3509"/>
          <a:stretch/>
        </p:blipFill>
        <p:spPr bwMode="auto">
          <a:xfrm>
            <a:off x="6156176" y="3933056"/>
            <a:ext cx="273630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044300"/>
            <a:ext cx="72728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69269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Планируемые результаты для  родителей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1285311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получение образца качественного образования дошкольников, обеспечивающего индивидуально-личностное развитие каждому воспитаннику;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благоприятной образовательной среды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условиях ДОУ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детей и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получение информации о различных моделях взаимодействия педагогов и родителей, консультативной помощи по воспитанию детей в семье.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3" cstate="print"/>
          <a:srcRect t="20915" r="3687"/>
          <a:stretch>
            <a:fillRect/>
          </a:stretch>
        </p:blipFill>
        <p:spPr bwMode="auto">
          <a:xfrm>
            <a:off x="251520" y="4339146"/>
            <a:ext cx="2592288" cy="18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mdou179.edu.yar.ru/data/images/2933_w300_h200.JPG"/>
          <p:cNvPicPr>
            <a:picLocks noChangeAspect="1" noChangeArrowheads="1"/>
          </p:cNvPicPr>
          <p:nvPr/>
        </p:nvPicPr>
        <p:blipFill>
          <a:blip r:embed="rId4" cstate="print"/>
          <a:srcRect t="26079"/>
          <a:stretch>
            <a:fillRect/>
          </a:stretch>
        </p:blipFill>
        <p:spPr bwMode="auto">
          <a:xfrm>
            <a:off x="6300192" y="4293096"/>
            <a:ext cx="2520280" cy="185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93096"/>
            <a:ext cx="2448272" cy="185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465" cy="68138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420888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Научный руководитель проекта</a:t>
            </a:r>
          </a:p>
          <a:p>
            <a:pPr algn="ctr">
              <a:buFontTx/>
              <a:buNone/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Мельникова Елена Леонидовна</a:t>
            </a:r>
            <a:r>
              <a:rPr lang="ru-RU" sz="2800" dirty="0" smtClean="0">
                <a:solidFill>
                  <a:srgbClr val="2E0CBE"/>
                </a:solidFill>
                <a:cs typeface="Arial" charset="0"/>
              </a:rPr>
              <a:t>,</a:t>
            </a:r>
          </a:p>
          <a:p>
            <a:pPr algn="r">
              <a:buFontTx/>
              <a:buNone/>
              <a:defRPr/>
            </a:pPr>
            <a:r>
              <a:rPr lang="ru-RU" sz="2800" dirty="0" smtClean="0">
                <a:solidFill>
                  <a:srgbClr val="2E0CBE"/>
                </a:solidFill>
                <a:cs typeface="Arial" charset="0"/>
              </a:rPr>
              <a:t> автор технологии проблемного диалога, </a:t>
            </a:r>
            <a:r>
              <a:rPr lang="ru-RU" sz="2800" i="1" dirty="0" smtClean="0">
                <a:solidFill>
                  <a:srgbClr val="2E0CBE"/>
                </a:solidFill>
                <a:cs typeface="Arial" charset="0"/>
              </a:rPr>
              <a:t>лауреат премии Правительства РФ в области образования (за 2008 г.), кандидат психологических наук, </a:t>
            </a:r>
          </a:p>
          <a:p>
            <a:pPr algn="r">
              <a:buFontTx/>
              <a:buNone/>
              <a:defRPr/>
            </a:pPr>
            <a:r>
              <a:rPr lang="ru-RU" sz="2800" i="1" dirty="0" smtClean="0">
                <a:solidFill>
                  <a:srgbClr val="2E0CBE"/>
                </a:solidFill>
                <a:cs typeface="Arial" charset="0"/>
              </a:rPr>
              <a:t>доцент, доцент Академии повышения </a:t>
            </a:r>
          </a:p>
          <a:p>
            <a:pPr algn="r">
              <a:buFontTx/>
              <a:buNone/>
              <a:defRPr/>
            </a:pPr>
            <a:r>
              <a:rPr lang="ru-RU" sz="2800" i="1" dirty="0" smtClean="0">
                <a:solidFill>
                  <a:srgbClr val="2E0CBE"/>
                </a:solidFill>
                <a:cs typeface="Arial" charset="0"/>
              </a:rPr>
              <a:t>квалификации и профессиональной </a:t>
            </a:r>
          </a:p>
          <a:p>
            <a:pPr algn="r">
              <a:buFontTx/>
              <a:buNone/>
              <a:defRPr/>
            </a:pPr>
            <a:r>
              <a:rPr lang="ru-RU" sz="2800" i="1" dirty="0" smtClean="0">
                <a:solidFill>
                  <a:srgbClr val="2E0CBE"/>
                </a:solidFill>
                <a:cs typeface="Arial" charset="0"/>
              </a:rPr>
              <a:t>переподготовки </a:t>
            </a:r>
          </a:p>
          <a:p>
            <a:pPr algn="r">
              <a:buFontTx/>
              <a:buNone/>
              <a:defRPr/>
            </a:pPr>
            <a:r>
              <a:rPr lang="ru-RU" sz="2800" i="1" dirty="0" smtClean="0">
                <a:solidFill>
                  <a:srgbClr val="2E0CBE"/>
                </a:solidFill>
                <a:cs typeface="Arial" charset="0"/>
              </a:rPr>
              <a:t>работников образования (Г.Москва)</a:t>
            </a:r>
            <a:r>
              <a:rPr lang="ru-RU" dirty="0" smtClean="0">
                <a:solidFill>
                  <a:srgbClr val="2E0CBE"/>
                </a:solidFill>
              </a:rPr>
              <a:t/>
            </a:r>
            <a:br>
              <a:rPr lang="ru-RU" dirty="0" smtClean="0">
                <a:solidFill>
                  <a:srgbClr val="2E0CBE"/>
                </a:solidFill>
              </a:rPr>
            </a:br>
            <a:endParaRPr lang="ru-RU" dirty="0" smtClean="0">
              <a:solidFill>
                <a:srgbClr val="2E0CB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868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Авторы проекта</a:t>
            </a:r>
            <a:r>
              <a:rPr lang="ru-RU" sz="24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srgbClr val="632523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Сысуева Л.Ю., методист  МОУ ГЦРО</a:t>
            </a:r>
          </a:p>
          <a:p>
            <a:pPr algn="ctr"/>
            <a:r>
              <a:rPr lang="ru-RU" sz="2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Кло</a:t>
            </a:r>
            <a:r>
              <a:rPr lang="ru-RU" sz="2400" b="1" dirty="0" err="1" smtClean="0">
                <a:solidFill>
                  <a:srgbClr val="FF0066"/>
                </a:solidFill>
                <a:latin typeface="Arial" charset="0"/>
                <a:cs typeface="Arial" charset="0"/>
              </a:rPr>
              <a:t>чкова</a:t>
            </a:r>
            <a:r>
              <a:rPr lang="ru-RU" sz="2400" b="1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 Л.В., заведующий ДОУ, </a:t>
            </a:r>
          </a:p>
          <a:p>
            <a:pPr algn="ctr"/>
            <a:r>
              <a:rPr lang="ru-RU" sz="2400" b="1" dirty="0" err="1" smtClean="0">
                <a:solidFill>
                  <a:srgbClr val="FF0066"/>
                </a:solidFill>
                <a:latin typeface="Arial" charset="0"/>
                <a:cs typeface="Arial" charset="0"/>
              </a:rPr>
              <a:t>Майорова</a:t>
            </a:r>
            <a:r>
              <a:rPr lang="ru-RU" sz="2400" b="1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 О.А., старший воспитатель, </a:t>
            </a:r>
          </a:p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Специалисты и педагоги ДОУ</a:t>
            </a:r>
          </a:p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  <a:endParaRPr lang="ru-RU" sz="2400" b="1" dirty="0"/>
          </a:p>
        </p:txBody>
      </p:sp>
      <p:pic>
        <p:nvPicPr>
          <p:cNvPr id="7" name="Picture 2" descr="http://900igr.net/up/datas/96301/008.jpg"/>
          <p:cNvPicPr>
            <a:picLocks noChangeAspect="1" noChangeArrowheads="1"/>
          </p:cNvPicPr>
          <p:nvPr/>
        </p:nvPicPr>
        <p:blipFill>
          <a:blip r:embed="rId3" cstate="print"/>
          <a:srcRect l="28878" t="40641" r="51871" b="18717"/>
          <a:stretch>
            <a:fillRect/>
          </a:stretch>
        </p:blipFill>
        <p:spPr bwMode="auto">
          <a:xfrm>
            <a:off x="251520" y="4149080"/>
            <a:ext cx="1584176" cy="250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13887"/>
              </p:ext>
            </p:extLst>
          </p:nvPr>
        </p:nvGraphicFramePr>
        <p:xfrm>
          <a:off x="179512" y="620688"/>
          <a:ext cx="8568952" cy="59518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04256"/>
                <a:gridCol w="3600400"/>
                <a:gridCol w="266429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Анализ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Педагог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Дети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7501" marR="57501" marT="0" marB="0"/>
                </a:tc>
              </a:tr>
              <a:tr h="4320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Образовательная область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Возраст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Прием создания проблемной ситуации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- Дети, с какими буквами мы с вами уже познакомились?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- Правильно, мы знаем, как выглядят буквы А, О и как правильно их записывать.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Посмотрите, я принесла вам картинку, на которой спрятались буквы (показывает картинку, на которой изображены наложенные контуры разных букв).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Посчитайте  и запишите букву У столько раз, сколько раз она изображена на картинке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- Вы смогли выполнить?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- В чем затруднение? Мы умеем это делать?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- Так чем мы будем заниматься на занятии?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- С буквами А, О.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</a:rPr>
                        <a:t>Дети </a:t>
                      </a:r>
                      <a:r>
                        <a:rPr lang="ru-RU" sz="1600" dirty="0">
                          <a:effectLst/>
                        </a:rPr>
                        <a:t>испытывают затруднение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- Нет.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- Мы не знаем букву У и не умеем её записывать.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- Будем знакомиться с буквой У (тема)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06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412776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Вид ООД: </a:t>
            </a:r>
            <a:r>
              <a:rPr lang="ru-RU" sz="2800" dirty="0"/>
              <a:t>Обучение грамоте</a:t>
            </a:r>
          </a:p>
          <a:p>
            <a:r>
              <a:rPr lang="ru-RU" sz="2800" b="1" dirty="0"/>
              <a:t>Тема ООД: </a:t>
            </a:r>
            <a:r>
              <a:rPr lang="ru-RU" sz="2800" dirty="0"/>
              <a:t>Звук и буква У</a:t>
            </a:r>
          </a:p>
          <a:p>
            <a:r>
              <a:rPr lang="ru-RU" sz="2800" b="1" dirty="0"/>
              <a:t>Образовательная область: </a:t>
            </a:r>
            <a:r>
              <a:rPr lang="ru-RU" sz="2800" dirty="0"/>
              <a:t>Речевое развитие. Познавательное развитие</a:t>
            </a:r>
          </a:p>
          <a:p>
            <a:r>
              <a:rPr lang="ru-RU" sz="2800" b="1" dirty="0"/>
              <a:t>Возраст детей: </a:t>
            </a:r>
            <a:r>
              <a:rPr lang="ru-RU" sz="2800" dirty="0"/>
              <a:t>4-5 лет</a:t>
            </a:r>
          </a:p>
          <a:p>
            <a:r>
              <a:rPr lang="ru-RU" sz="2800" b="1" dirty="0"/>
              <a:t>Прием создания проблемной ситуации:</a:t>
            </a:r>
            <a:r>
              <a:rPr lang="ru-RU" sz="2800" dirty="0"/>
              <a:t> №5 дать практическое задание не сходное с предыдущим</a:t>
            </a:r>
          </a:p>
        </p:txBody>
      </p:sp>
    </p:spTree>
    <p:extLst>
      <p:ext uri="{BB962C8B-B14F-4D97-AF65-F5344CB8AC3E}">
        <p14:creationId xmlns:p14="http://schemas.microsoft.com/office/powerpoint/2010/main" val="140033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45719"/>
              </p:ext>
            </p:extLst>
          </p:nvPr>
        </p:nvGraphicFramePr>
        <p:xfrm>
          <a:off x="326795" y="620688"/>
          <a:ext cx="8496944" cy="5354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575"/>
                <a:gridCol w="2907179"/>
                <a:gridCol w="3651190"/>
              </a:tblGrid>
              <a:tr h="2825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Анализ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6733" marR="667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Педагог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6733" marR="6673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Дети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6733" marR="66733" marT="0" marB="0"/>
                </a:tc>
              </a:tr>
              <a:tr h="4244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Вид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Образовательная область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Возраст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Прием создания проблемной ситуации</a:t>
                      </a:r>
                    </a:p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6733" marR="6673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- Дети, вы умеете разгадывать ребусы?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- Хорошо, сегодня я вам принесла вот такие ребусы.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 (показывает картину, на которой изображены ребусы с запятыми вверху). 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- Отгадайте, какое слово спряталось в ребусе.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- Вы смогли выполнить?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- В чем затруднение? Мы умеем это делать?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- Так чем мы будем заниматься на занятии?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6733" marR="6673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- Да.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tabLst>
                          <a:tab pos="203200" algn="l"/>
                          <a:tab pos="1157605" algn="ctr"/>
                        </a:tabLst>
                      </a:pPr>
                      <a:r>
                        <a:rPr lang="ru-RU" sz="1600" dirty="0">
                          <a:effectLst/>
                        </a:rPr>
                        <a:t>	Дети 	испытывают затруднение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endParaRPr lang="ru-RU" sz="1600" dirty="0" smtClean="0">
                        <a:effectLst/>
                      </a:endParaRPr>
                    </a:p>
                    <a:p>
                      <a:pPr algn="just"/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Нет.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- Мы не умеем разгадывать такие ребусы, где есть запятые.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</a:rPr>
                        <a:t>- Будем учиться разгадывать ребусы с запятыми (тема)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6733" marR="667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873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268761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Вид ООД: </a:t>
            </a:r>
            <a:r>
              <a:rPr lang="ru-RU" sz="2800" dirty="0"/>
              <a:t>Обучение грамоте</a:t>
            </a:r>
          </a:p>
          <a:p>
            <a:r>
              <a:rPr lang="ru-RU" sz="2800" b="1" dirty="0"/>
              <a:t>Тема ООД: </a:t>
            </a:r>
            <a:r>
              <a:rPr lang="ru-RU" sz="2800" dirty="0"/>
              <a:t>Ребусы</a:t>
            </a:r>
          </a:p>
          <a:p>
            <a:r>
              <a:rPr lang="ru-RU" sz="2800" b="1" dirty="0"/>
              <a:t>Образовательная область: </a:t>
            </a:r>
            <a:r>
              <a:rPr lang="ru-RU" sz="2800" dirty="0"/>
              <a:t>Речевое развитие. Познавательное развитие</a:t>
            </a:r>
          </a:p>
          <a:p>
            <a:r>
              <a:rPr lang="ru-RU" sz="2800" b="1" dirty="0"/>
              <a:t>Возраст детей: </a:t>
            </a:r>
            <a:r>
              <a:rPr lang="ru-RU" sz="2800" dirty="0"/>
              <a:t>6-7 лет</a:t>
            </a:r>
          </a:p>
          <a:p>
            <a:r>
              <a:rPr lang="ru-RU" sz="2800" b="1" dirty="0"/>
              <a:t>Прием создания проблемной ситуации: </a:t>
            </a:r>
            <a:r>
              <a:rPr lang="ru-RU" sz="2800" dirty="0"/>
              <a:t>№5 дать практическое задание не сходное с предыдущим</a:t>
            </a: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28374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341310"/>
              </p:ext>
            </p:extLst>
          </p:nvPr>
        </p:nvGraphicFramePr>
        <p:xfrm>
          <a:off x="395536" y="980728"/>
          <a:ext cx="8640960" cy="5106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2845203"/>
                <a:gridCol w="4283589"/>
              </a:tblGrid>
              <a:tr h="15512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Анализ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2351" marR="423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Педагог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2351" marR="423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Дети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2351" marR="42351" marT="0" marB="0"/>
                </a:tc>
              </a:tr>
              <a:tr h="3373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Образовательная область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Возраст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Прием создания проблемной ситуации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Логопед: Дети, посмотрите на доску, тут написано слово.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(на доске написано слово ЗАМОК)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Логопед:  На столе у каждого лежит набор картинок. Посмотрите и выберете ту, название которой написано на доске.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(картинки </a:t>
                      </a:r>
                      <a:r>
                        <a:rPr lang="ru-RU" sz="1400" dirty="0" err="1">
                          <a:effectLst/>
                        </a:rPr>
                        <a:t>зАмок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замОк</a:t>
                      </a:r>
                      <a:r>
                        <a:rPr lang="ru-RU" sz="1400" dirty="0">
                          <a:effectLst/>
                        </a:rPr>
                        <a:t> дверной).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Логопед: Назовите по очереди, какую картинку вы выбрали.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-Логопед: Задание было одно?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Логопед: А как вы его выполнили?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Логопед:  Почему так получилось?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</a:t>
                      </a:r>
                      <a:r>
                        <a:rPr lang="ru-RU" sz="1400" dirty="0">
                          <a:effectLst/>
                        </a:rPr>
                        <a:t>Логопед: Чего мы не знаем?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Логопед:  Дети, как думаете, о чем мы сегодня будем говорить?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Дети читают самостоятельно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Дети выкладывают перед собой по 1 картинке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замОк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зАмок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замОк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замОк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зАмок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зАмок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По-разному.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Мы </a:t>
                      </a:r>
                      <a:r>
                        <a:rPr lang="ru-RU" sz="1400" dirty="0">
                          <a:effectLst/>
                        </a:rPr>
                        <a:t>прочитали по-разному.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Мы </a:t>
                      </a:r>
                      <a:r>
                        <a:rPr lang="ru-RU" sz="1400" dirty="0">
                          <a:effectLst/>
                        </a:rPr>
                        <a:t>не знаем, как правильно произнести это слово. Какую часть слова выделить голосом.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Мы будем говорить о том, что одно слово можно прочитать по-разному и тогда оно будет обозначать разные предметы.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30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48478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Вид ООД:</a:t>
            </a:r>
            <a:r>
              <a:rPr lang="ru-RU" sz="2800" dirty="0"/>
              <a:t> Развитие речи</a:t>
            </a:r>
          </a:p>
          <a:p>
            <a:r>
              <a:rPr lang="ru-RU" sz="2800" b="1" dirty="0"/>
              <a:t>Тема ООД: </a:t>
            </a:r>
            <a:r>
              <a:rPr lang="ru-RU" sz="2800" dirty="0"/>
              <a:t>Ударение</a:t>
            </a:r>
          </a:p>
          <a:p>
            <a:r>
              <a:rPr lang="ru-RU" sz="2800" b="1" dirty="0"/>
              <a:t>Образовательная область: </a:t>
            </a:r>
            <a:r>
              <a:rPr lang="ru-RU" sz="2800" dirty="0"/>
              <a:t>Речевое развитие. Познавательное развитие</a:t>
            </a:r>
          </a:p>
          <a:p>
            <a:r>
              <a:rPr lang="ru-RU" sz="2800" b="1" dirty="0"/>
              <a:t>Возраст детей: </a:t>
            </a:r>
            <a:r>
              <a:rPr lang="ru-RU" sz="2800" dirty="0"/>
              <a:t>5-6 лет</a:t>
            </a:r>
          </a:p>
          <a:p>
            <a:r>
              <a:rPr lang="ru-RU" sz="2800" b="1" dirty="0"/>
              <a:t>Прием создания проблемной ситуации: </a:t>
            </a:r>
            <a:r>
              <a:rPr lang="ru-RU" sz="2800" dirty="0"/>
              <a:t>№2 столкнуть мнения учеников  практическим заданием на новый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2049303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145891"/>
              </p:ext>
            </p:extLst>
          </p:nvPr>
        </p:nvGraphicFramePr>
        <p:xfrm>
          <a:off x="323528" y="764704"/>
          <a:ext cx="8496944" cy="5351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4248472"/>
                <a:gridCol w="2880320"/>
              </a:tblGrid>
              <a:tr h="14628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Анализ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39694" marR="39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Педагог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39694" marR="39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Дети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39694" marR="39694" marT="0" marB="0"/>
                </a:tc>
              </a:tr>
              <a:tr h="3310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Образовательная область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Возраст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Прием создания проблемной ситуации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4" marR="39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</a:t>
                      </a:r>
                      <a:r>
                        <a:rPr lang="ru-RU" sz="1400" dirty="0" err="1">
                          <a:effectLst/>
                        </a:rPr>
                        <a:t>фланелеграфе</a:t>
                      </a:r>
                      <a:r>
                        <a:rPr lang="ru-RU" sz="1400" dirty="0">
                          <a:effectLst/>
                        </a:rPr>
                        <a:t> висят в левом столбце предметные картинки с изображением диких животных (заяц, волк, медведь, лиса, белка, бобр, лось), а в правом картинки с изображением их жилища (норка, логово, берлога, куст, деревья, дупло)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</a:rPr>
                        <a:t>Дети</a:t>
                      </a:r>
                      <a:r>
                        <a:rPr lang="ru-RU" sz="1400" dirty="0">
                          <a:effectLst/>
                        </a:rPr>
                        <a:t>, назовите, что вы видите на </a:t>
                      </a:r>
                      <a:r>
                        <a:rPr lang="ru-RU" sz="1400" dirty="0" smtClean="0">
                          <a:effectLst/>
                        </a:rPr>
                        <a:t>картинках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Дети, проведите дорожку от животного к его жилищу с помощью липкой ленты.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Дети, вы смогли выполнить задание?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 чем затруднение?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Так какой возникает вопрос?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 чем мы сегодня будем говорить на занятии?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Правильно. Мы будем говорить о том, где живет бобр и как он приспособился к жизни в таких условиях.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4" marR="39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Дети </a:t>
                      </a:r>
                      <a:r>
                        <a:rPr lang="ru-RU" sz="1400" dirty="0">
                          <a:effectLst/>
                        </a:rPr>
                        <a:t>называют животных и их жилища хором.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Дети по очереди соединяют картинки с изображением животных с их жилищами (белка-дупло, волк-логово, заяц-куст, медведь – берлога, лиса – нора, лось – деревья).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Нет </a:t>
                      </a:r>
                      <a:r>
                        <a:rPr lang="ru-RU" sz="1400" dirty="0">
                          <a:effectLst/>
                        </a:rPr>
                        <a:t>картинки с изображением жилища бобра.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Где живет бобр.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О </a:t>
                      </a:r>
                      <a:r>
                        <a:rPr lang="ru-RU" sz="1400" dirty="0">
                          <a:effectLst/>
                        </a:rPr>
                        <a:t>том, где живет бобр.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4" marR="396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968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681336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Вид ООД: </a:t>
            </a:r>
            <a:r>
              <a:rPr lang="ru-RU" sz="2800" dirty="0"/>
              <a:t>Развитие речи</a:t>
            </a:r>
          </a:p>
          <a:p>
            <a:r>
              <a:rPr lang="ru-RU" sz="2800" b="1" dirty="0"/>
              <a:t>Тема ООД:</a:t>
            </a:r>
            <a:r>
              <a:rPr lang="ru-RU" sz="2800" dirty="0"/>
              <a:t> Дикие животные</a:t>
            </a:r>
          </a:p>
          <a:p>
            <a:r>
              <a:rPr lang="ru-RU" sz="2800" b="1" dirty="0"/>
              <a:t>Образовательная область: </a:t>
            </a:r>
            <a:r>
              <a:rPr lang="ru-RU" sz="2800" dirty="0"/>
              <a:t>Речевое развитие. Познавательное развитие</a:t>
            </a:r>
          </a:p>
          <a:p>
            <a:r>
              <a:rPr lang="ru-RU" sz="2800" b="1" dirty="0"/>
              <a:t>Возраст детей: </a:t>
            </a:r>
            <a:r>
              <a:rPr lang="ru-RU" sz="2800" dirty="0"/>
              <a:t>5-6 лет</a:t>
            </a:r>
          </a:p>
          <a:p>
            <a:r>
              <a:rPr lang="ru-RU" sz="2800" b="1" dirty="0"/>
              <a:t>Прием создания проблемной ситуации: </a:t>
            </a:r>
            <a:r>
              <a:rPr lang="ru-RU" sz="2800" dirty="0"/>
              <a:t>№5 дать практическое задание не сходное с предыдущим</a:t>
            </a:r>
          </a:p>
        </p:txBody>
      </p:sp>
    </p:spTree>
    <p:extLst>
      <p:ext uri="{BB962C8B-B14F-4D97-AF65-F5344CB8AC3E}">
        <p14:creationId xmlns:p14="http://schemas.microsoft.com/office/powerpoint/2010/main" val="2258061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94027"/>
              </p:ext>
            </p:extLst>
          </p:nvPr>
        </p:nvGraphicFramePr>
        <p:xfrm>
          <a:off x="251520" y="764704"/>
          <a:ext cx="8568952" cy="5835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4248472"/>
                <a:gridCol w="2808312"/>
              </a:tblGrid>
              <a:tr h="15102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Анализ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0980" marR="409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Педагог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0980" marR="409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Дети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0980" marR="40980" marT="0" marB="0"/>
                </a:tc>
              </a:tr>
              <a:tr h="3161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Вид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Образовательная область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Возраст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Прием создания проблемной ситуации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0" marR="40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доске висит сюжетная картинка: Катя и Петя ругаются, так как хотят сесть на одно место в цирке.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Ребята, Петя и Катя пришли в цирк с билетами. У Кати было место номер 4, а у Пети место номер. Ряд в цирке состоит из 7 мест. Номеров на сиденьях нет.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Как вы думаете, кто из детей ошибся в выборе места?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Вопрос был один?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А мнений было сколько?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Ребята, Катя и Петя ходят в детский сад и умеют считать до 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Если Катя и Петя умеют считать до 4, то почему так получилось? Чего мы не знаем?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О чём мы сегодня будем говорить?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Правильно, сегодня мы будем знакомиться с правилами порядкового счёта.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0" marR="40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Катя, она не умеет считать до 4.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</a:t>
                      </a:r>
                      <a:r>
                        <a:rPr lang="ru-RU" sz="1600" dirty="0" smtClean="0">
                          <a:effectLst/>
                        </a:rPr>
                        <a:t>Оба ошиблись. Дети </a:t>
                      </a:r>
                      <a:r>
                        <a:rPr lang="ru-RU" sz="1600" dirty="0">
                          <a:effectLst/>
                        </a:rPr>
                        <a:t>считали с разных сторон.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Два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Мы </a:t>
                      </a:r>
                      <a:r>
                        <a:rPr lang="ru-RU" sz="1600" dirty="0">
                          <a:effectLst/>
                        </a:rPr>
                        <a:t>не знаем, с какой стороны нужно считать.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С </a:t>
                      </a:r>
                      <a:r>
                        <a:rPr lang="ru-RU" sz="1600" dirty="0">
                          <a:effectLst/>
                        </a:rPr>
                        <a:t>какой стороны нужно начинать считать.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80" marR="409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756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628800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Вид ООД:</a:t>
            </a:r>
            <a:r>
              <a:rPr lang="ru-RU" sz="2800" dirty="0"/>
              <a:t> ФЭМП</a:t>
            </a:r>
          </a:p>
          <a:p>
            <a:r>
              <a:rPr lang="ru-RU" sz="2800" b="1" dirty="0"/>
              <a:t>Тема ООД: </a:t>
            </a:r>
            <a:r>
              <a:rPr lang="ru-RU" sz="2800" dirty="0"/>
              <a:t>Порядковый счет</a:t>
            </a:r>
          </a:p>
          <a:p>
            <a:r>
              <a:rPr lang="ru-RU" sz="2800" b="1" dirty="0"/>
              <a:t>Образовательная область: </a:t>
            </a:r>
            <a:r>
              <a:rPr lang="ru-RU" sz="2800" dirty="0"/>
              <a:t>Познавательное развитие</a:t>
            </a:r>
          </a:p>
          <a:p>
            <a:r>
              <a:rPr lang="ru-RU" sz="2800" b="1" dirty="0"/>
              <a:t>Возраст детей: </a:t>
            </a:r>
            <a:r>
              <a:rPr lang="ru-RU" sz="2800" dirty="0"/>
              <a:t>4-5 лет</a:t>
            </a:r>
          </a:p>
          <a:p>
            <a:r>
              <a:rPr lang="ru-RU" sz="2800" b="1" dirty="0"/>
              <a:t>Прием создания проблемной ситуации: </a:t>
            </a:r>
            <a:r>
              <a:rPr lang="ru-RU" sz="2800" dirty="0"/>
              <a:t>№2 столкнуть мнения учеников практическим заданием на новый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326808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465" cy="6813897"/>
          </a:xfrm>
          <a:prstGeom prst="rect">
            <a:avLst/>
          </a:prstGeom>
          <a:noFill/>
        </p:spPr>
      </p:pic>
      <p:pic>
        <p:nvPicPr>
          <p:cNvPr id="1026" name="Picture 2" descr="C:\Users\1\Desktop\2618_w600_h1000[1]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67544" y="620688"/>
            <a:ext cx="8017420" cy="566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959152"/>
              </p:ext>
            </p:extLst>
          </p:nvPr>
        </p:nvGraphicFramePr>
        <p:xfrm>
          <a:off x="251520" y="344886"/>
          <a:ext cx="8568952" cy="6148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3312368"/>
                <a:gridCol w="3672408"/>
              </a:tblGrid>
              <a:tr h="174192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Анализ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7080" marR="470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Педагог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7080" marR="470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Дети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7080" marR="47080" marT="0" marB="0"/>
                </a:tc>
              </a:tr>
              <a:tr h="5904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Вид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Образовательная область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Возраст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Прием создания проблемной ситуации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80" marR="47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доске висят 2 предметные картинки: Мел и Мель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 Дети, посмотрите на доску. Что вы видите на картинках.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Напишите в тетради слово «мел». Выполните звуковой анализ слова.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А теперь напишите слово «мель». И сделайте звуковой анализ этого слова.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-Дети, вы смогли выполнить задание?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-В чем затруднение?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Чем это задание не похоже на предыдущее?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Какой возникает вопрос?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47080" marR="47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Мел</a:t>
                      </a:r>
                      <a:r>
                        <a:rPr lang="ru-RU" sz="1600" dirty="0">
                          <a:effectLst/>
                        </a:rPr>
                        <a:t>. Это то, чем мы пишем на доске.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Мель. Это мелкое место на реке (при затруднении педагог помогает)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пишут в тетрадях.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Один из детей выполняет задание на доске.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Дети </a:t>
                      </a:r>
                      <a:r>
                        <a:rPr lang="ru-RU" sz="1600" dirty="0">
                          <a:effectLst/>
                        </a:rPr>
                        <a:t>выполняют.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Нет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Мы не знаем, как написать слово «мель</a:t>
                      </a:r>
                      <a:r>
                        <a:rPr lang="ru-RU" sz="1600" dirty="0" smtClean="0">
                          <a:effectLst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Мы знаем, как написать слово «мел», но мы не знаем, как написать мягкий звук Ль в слове «мель».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Как </a:t>
                      </a:r>
                      <a:r>
                        <a:rPr lang="ru-RU" sz="1600" dirty="0">
                          <a:effectLst/>
                        </a:rPr>
                        <a:t>обозначить на письме мягкий звук.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80" marR="470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093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556792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Вид ООД: </a:t>
            </a:r>
            <a:r>
              <a:rPr lang="ru-RU" sz="2800" dirty="0"/>
              <a:t>Обучение грамоте</a:t>
            </a:r>
          </a:p>
          <a:p>
            <a:r>
              <a:rPr lang="ru-RU" sz="2800" b="1" dirty="0"/>
              <a:t>Тема ООД: </a:t>
            </a:r>
            <a:r>
              <a:rPr lang="ru-RU" sz="2800" dirty="0"/>
              <a:t>Мягкий знак</a:t>
            </a:r>
          </a:p>
          <a:p>
            <a:r>
              <a:rPr lang="ru-RU" sz="2800" b="1" dirty="0"/>
              <a:t>Образовательная область: </a:t>
            </a:r>
            <a:r>
              <a:rPr lang="ru-RU" sz="2800" dirty="0"/>
              <a:t>Речевое развитие. Познавательное развитие</a:t>
            </a:r>
          </a:p>
          <a:p>
            <a:r>
              <a:rPr lang="ru-RU" sz="2800" b="1" dirty="0"/>
              <a:t>Возраст детей: </a:t>
            </a:r>
            <a:r>
              <a:rPr lang="ru-RU" sz="2800" dirty="0"/>
              <a:t>6-7 лет</a:t>
            </a:r>
          </a:p>
          <a:p>
            <a:r>
              <a:rPr lang="ru-RU" sz="2800" b="1" dirty="0"/>
              <a:t>Прием создания проблемной ситуации: </a:t>
            </a:r>
            <a:r>
              <a:rPr lang="ru-RU" sz="2800" dirty="0"/>
              <a:t>№5 дать практическое задание не сходное с предыдущим</a:t>
            </a:r>
          </a:p>
        </p:txBody>
      </p:sp>
    </p:spTree>
    <p:extLst>
      <p:ext uri="{BB962C8B-B14F-4D97-AF65-F5344CB8AC3E}">
        <p14:creationId xmlns:p14="http://schemas.microsoft.com/office/powerpoint/2010/main" val="250562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97910"/>
              </p:ext>
            </p:extLst>
          </p:nvPr>
        </p:nvGraphicFramePr>
        <p:xfrm>
          <a:off x="467544" y="1124744"/>
          <a:ext cx="8208912" cy="4670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016"/>
                <a:gridCol w="2452492"/>
                <a:gridCol w="3183404"/>
              </a:tblGrid>
              <a:tr h="256892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Анализ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Педагог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Дети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414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Вид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 ООД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Образовательная область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Возраст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Прием создания проблемной ситуации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 доске сюжетная картинка: Зимний пейзаж и мальчик в шортах и футболке.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Дети, что вас удивило?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Как вы думаете, о чем мы будем говорить сегодня?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Правильно, мы сегодня будем говорить о зимней одежде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На картинке зима, а мальчик зимой одет в летнюю одежду.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Что зимой мы ходим в теплой одежде.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396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628800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Вид ООД: </a:t>
            </a:r>
            <a:r>
              <a:rPr lang="ru-RU" sz="2800" dirty="0"/>
              <a:t>Развитие речи</a:t>
            </a:r>
          </a:p>
          <a:p>
            <a:r>
              <a:rPr lang="ru-RU" sz="2800" b="1" dirty="0"/>
              <a:t>Тема ООД: </a:t>
            </a:r>
            <a:r>
              <a:rPr lang="ru-RU" sz="2800" dirty="0"/>
              <a:t>Зимняя одежда</a:t>
            </a:r>
          </a:p>
          <a:p>
            <a:r>
              <a:rPr lang="ru-RU" sz="2800" b="1" dirty="0"/>
              <a:t>Образовательная область: </a:t>
            </a:r>
            <a:r>
              <a:rPr lang="ru-RU" sz="2800" dirty="0"/>
              <a:t>Речевое развитие. Познавательное развитие</a:t>
            </a:r>
          </a:p>
          <a:p>
            <a:r>
              <a:rPr lang="ru-RU" sz="2800" b="1" dirty="0"/>
              <a:t>Возраст детей: </a:t>
            </a:r>
            <a:r>
              <a:rPr lang="ru-RU" sz="2800" dirty="0"/>
              <a:t>4-5 лет (возможно 5-6 лет)</a:t>
            </a:r>
          </a:p>
          <a:p>
            <a:r>
              <a:rPr lang="ru-RU" sz="2800" b="1" dirty="0"/>
              <a:t>Прием создания проблемной ситуации</a:t>
            </a:r>
            <a:r>
              <a:rPr lang="ru-RU" sz="2800" dirty="0"/>
              <a:t>: №1 Противоречивый факт</a:t>
            </a:r>
          </a:p>
        </p:txBody>
      </p:sp>
    </p:spTree>
    <p:extLst>
      <p:ext uri="{BB962C8B-B14F-4D97-AF65-F5344CB8AC3E}">
        <p14:creationId xmlns:p14="http://schemas.microsoft.com/office/powerpoint/2010/main" val="3731606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44103"/>
            <a:ext cx="9137465" cy="6813897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044300"/>
            <a:ext cx="72728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22" descr="C:\Users\User\Desktop\ростов 18,12,15\preschool.jpg"/>
          <p:cNvPicPr>
            <a:picLocks noChangeAspect="1" noChangeArrowheads="1"/>
          </p:cNvPicPr>
          <p:nvPr/>
        </p:nvPicPr>
        <p:blipFill>
          <a:blip r:embed="rId3" cstate="print"/>
          <a:srcRect t="26900"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572000" y="620688"/>
            <a:ext cx="43926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Контакты:</a:t>
            </a:r>
          </a:p>
          <a:p>
            <a:pPr algn="r"/>
            <a:r>
              <a:rPr lang="ru-RU" sz="2400" b="1" dirty="0">
                <a:solidFill>
                  <a:srgbClr val="7030A0"/>
                </a:solidFill>
              </a:rPr>
              <a:t>150046, г. Ярославль,</a:t>
            </a:r>
          </a:p>
          <a:p>
            <a:pPr algn="r"/>
            <a:r>
              <a:rPr lang="ru-RU" sz="2400" b="1" dirty="0">
                <a:solidFill>
                  <a:srgbClr val="7030A0"/>
                </a:solidFill>
              </a:rPr>
              <a:t>ул. Титова д. 14 к.4,</a:t>
            </a:r>
          </a:p>
          <a:p>
            <a:pPr algn="r"/>
            <a:r>
              <a:rPr lang="ru-RU" sz="2400" b="1" dirty="0">
                <a:solidFill>
                  <a:srgbClr val="7030A0"/>
                </a:solidFill>
              </a:rPr>
              <a:t>Тел./факс:31-11-25</a:t>
            </a:r>
          </a:p>
          <a:p>
            <a:pPr algn="r"/>
            <a:r>
              <a:rPr lang="en-US" sz="2400" b="1" dirty="0">
                <a:solidFill>
                  <a:srgbClr val="7030A0"/>
                </a:solidFill>
              </a:rPr>
              <a:t>Email</a:t>
            </a:r>
            <a:r>
              <a:rPr lang="ru-RU" sz="2400" b="1" dirty="0">
                <a:solidFill>
                  <a:srgbClr val="7030A0"/>
                </a:solidFill>
              </a:rPr>
              <a:t>: </a:t>
            </a:r>
            <a:r>
              <a:rPr lang="en-US" sz="2400" b="1" dirty="0" err="1">
                <a:solidFill>
                  <a:srgbClr val="7030A0"/>
                </a:solidFill>
              </a:rPr>
              <a:t>yardou</a:t>
            </a:r>
            <a:r>
              <a:rPr lang="ru-RU" sz="2400" b="1" dirty="0">
                <a:solidFill>
                  <a:srgbClr val="7030A0"/>
                </a:solidFill>
              </a:rPr>
              <a:t>0179@</a:t>
            </a:r>
            <a:r>
              <a:rPr lang="en-US" sz="2400" b="1" dirty="0" err="1">
                <a:solidFill>
                  <a:srgbClr val="7030A0"/>
                </a:solidFill>
              </a:rPr>
              <a:t>yandex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  <a:r>
              <a:rPr lang="en-US" sz="2400" b="1" dirty="0" err="1">
                <a:solidFill>
                  <a:srgbClr val="7030A0"/>
                </a:solidFill>
              </a:rPr>
              <a:t>ru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</a:endParaRPr>
          </a:p>
          <a:p>
            <a:endParaRPr lang="ru-RU" dirty="0">
              <a:latin typeface="Arial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79512" y="6021288"/>
            <a:ext cx="467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Ярославль ,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2017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0"/>
            <a:ext cx="9137465" cy="6813897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71472" y="1071546"/>
            <a:ext cx="3643338" cy="288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F:\курсы\tehnol_problem_dial.jp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214810" y="2786058"/>
            <a:ext cx="4590481" cy="322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" y="0"/>
            <a:ext cx="9137465" cy="6813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План работы МДОУ «Детский сад № 179» по внедрению технологии проблемного диалога, как средство реализации ФГОС ДО на 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первый квартал</a:t>
            </a:r>
            <a:r>
              <a:rPr lang="ru-RU" sz="2400" b="1" i="1" dirty="0" smtClean="0">
                <a:solidFill>
                  <a:srgbClr val="FF0000"/>
                </a:solidFill>
              </a:rPr>
              <a:t> (сентябрь, октябрь, ноябрь)</a:t>
            </a:r>
            <a:endParaRPr lang="ru-RU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772817"/>
          <a:ext cx="8640961" cy="3888432"/>
        </p:xfrm>
        <a:graphic>
          <a:graphicData uri="http://schemas.openxmlformats.org/drawingml/2006/table">
            <a:tbl>
              <a:tblPr/>
              <a:tblGrid>
                <a:gridCol w="4059375"/>
                <a:gridCol w="1701558"/>
                <a:gridCol w="2880028"/>
              </a:tblGrid>
              <a:tr h="2287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Мероприятия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Сроки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Ответственные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925"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Издание приказа о создании творческой группы (ТГ) педагогов по теме «Технология проблемного диалога как средство реализации ФГОС»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Сентябрь 2015 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Заведующий МДОУ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925"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Практический тренинг для педагогов ДОУ по технологии проблемного диалога с методистом сектора дошкольного образования МОУ ГЦРО Сысуевой Л.Ю.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Сентябрь 2015 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</a:p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Методист ГЦРО  Сысуева Л.Ю.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6194"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Установочный семинар для педагогов, входящих в состав ТГ. Утверждение плана работы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Октябрь 2015 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</a:p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Методист ГЦРО  Сысуева Л.Ю.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6194"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Серия консультаций для педагогов ДОУ «Технология проблемно-диалогического обучения» (автор Мельникова Е.Л.)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Сентябрь, октябрь, ноябрь 2015г.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</a:p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46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Практикумы «Конструирование проблемного диалога».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Сентябрь, октябрь, ноябрь 2015г.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</a:p>
                    <a:p>
                      <a:pPr algn="l"/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465" cy="68138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4868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План работы МДОУ «Детский сад № 179» по внедрению технологии проблемного диалога, как средство реализации ФГОС ДО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на </a:t>
            </a:r>
            <a:r>
              <a:rPr lang="ru-RU" b="1" i="1" u="sng" dirty="0" smtClean="0">
                <a:solidFill>
                  <a:srgbClr val="FF0000"/>
                </a:solidFill>
              </a:rPr>
              <a:t>второй квартал</a:t>
            </a:r>
            <a:r>
              <a:rPr lang="ru-RU" b="1" i="1" dirty="0" smtClean="0">
                <a:solidFill>
                  <a:srgbClr val="FF0000"/>
                </a:solidFill>
              </a:rPr>
              <a:t> (декабрь, январь, февраль)</a:t>
            </a:r>
            <a:endParaRPr lang="ru-RU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484784"/>
          <a:ext cx="8640960" cy="4693920"/>
        </p:xfrm>
        <a:graphic>
          <a:graphicData uri="http://schemas.openxmlformats.org/drawingml/2006/table">
            <a:tbl>
              <a:tblPr/>
              <a:tblGrid>
                <a:gridCol w="5112978"/>
                <a:gridCol w="1441801"/>
                <a:gridCol w="2086181"/>
              </a:tblGrid>
              <a:tr h="160417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Курсовая подготовка «Технология проблемного диалога в практике работы образовательной организации в условиях реализации ФГОС»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«Технология проблемного диалога как средство реализации ФГОС ДО » (24часа)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Психолого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– педагогические технологии поддержания и развития учащихся: требования реализации ФГОС» (72часа)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Декабрь2015г.,</a:t>
                      </a:r>
                    </a:p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январь 2016г.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Старший воспитатель</a:t>
                      </a:r>
                    </a:p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117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Наработка видеотеки проблемных ситуаций по разным темам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Декабрь 2015г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Старший воспитатель</a:t>
                      </a:r>
                    </a:p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725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Проведение МО учителей-логопедов Красноперекопского района по теме «Технология проблемного диалога как средство реализации ФГОС ОО ».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Декабрь 2015г.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Старший воспитатель</a:t>
                      </a:r>
                    </a:p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Методист ГЦРО  Сысуева Л.Ю.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117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Подготовка и проведение открытых занятий для педагогов ДОУ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Январь, февраль</a:t>
                      </a:r>
                    </a:p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 2016 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117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Анализ открытых занятий с точки зрения реализации технологии проблемного диалога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Январь, февраль</a:t>
                      </a:r>
                    </a:p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Старший воспитатель</a:t>
                      </a:r>
                    </a:p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207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Практический тренинг для педагогов ДОУ по технологии проблемного диалога с методистом сектора дошкольного образования МОУ ГЦРО Сысуевой Л.Ю.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Февраль 2016г.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Старший воспитатель</a:t>
                      </a:r>
                    </a:p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Методист сектора дошкольного образования МОУ ГЦРО  Сысуева Л.Ю.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465" cy="6813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План работы МДОУ «Детский сад № 179» по внедрению технологии проблемного диалога, как средство реализации ФГОС ДО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на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третий квартал</a:t>
            </a:r>
            <a:r>
              <a:rPr lang="ru-RU" sz="2000" b="1" i="1" dirty="0" smtClean="0">
                <a:solidFill>
                  <a:srgbClr val="FF0000"/>
                </a:solidFill>
              </a:rPr>
              <a:t> (март, апрель, май, июнь)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628800"/>
          <a:ext cx="8712968" cy="4451588"/>
        </p:xfrm>
        <a:graphic>
          <a:graphicData uri="http://schemas.openxmlformats.org/drawingml/2006/table">
            <a:tbl>
              <a:tblPr/>
              <a:tblGrid>
                <a:gridCol w="5155586"/>
                <a:gridCol w="1453816"/>
                <a:gridCol w="2103566"/>
              </a:tblGrid>
              <a:tr h="111801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Курсовая подготовка «Технология проблемного диалога в практике работы образовательной организации в условиях реализации ФГОС»</a:t>
                      </a:r>
                    </a:p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Психолого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– педагогические технологии поддержания и развития учащихся: требования реализации ФГОС» (72часа)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Март 2016г.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604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Подготовка и проведение открытых занятий для педагогов ДОУ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Март 2016 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208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Анализ открытых занятий с точки зрения реализации технологии проблемного диалога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Март -2016 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Старший воспитатель</a:t>
                      </a:r>
                    </a:p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811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Участие в межрегиональной конференции «Технология проблемного диалога как средство реализации ФГОС в условиях непрерывности на всех уровнях общего образования»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Апрель 2016г.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Старший воспитатель</a:t>
                      </a:r>
                    </a:p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811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Педагогический совет «Применение технологии проблемного диалога в практике реализации ФГОС ДОУ»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Апрель 2016г.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Заведущий МДОУ</a:t>
                      </a:r>
                    </a:p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Старший воспитатель</a:t>
                      </a:r>
                    </a:p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208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Оформление отчетной документации и продуктов работы ТГ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Май 2016 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Старший воспитатель</a:t>
                      </a:r>
                    </a:p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81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Перспективное планирование участия МДОУ в РИП «Технология проблемного диалога» на 2016 – 2017 учебный год: задачи, формы работы, результат.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/>
                          <a:ea typeface="Times New Roman"/>
                        </a:rPr>
                        <a:t>Июнь 2016г.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Старший воспитатель</a:t>
                      </a:r>
                    </a:p>
                    <a:p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565"/>
            <a:ext cx="9137465" cy="68138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Цель: </a:t>
            </a:r>
            <a:r>
              <a:rPr lang="ru-RU" sz="2400" dirty="0" smtClean="0">
                <a:solidFill>
                  <a:srgbClr val="2E0CBE"/>
                </a:solidFill>
                <a:cs typeface="Arial" charset="0"/>
              </a:rPr>
              <a:t>внедрение технологии проблемного диалога в практику работы педагогов ДОУ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Задачи: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2400" dirty="0" smtClean="0">
                <a:solidFill>
                  <a:srgbClr val="2E0CBE"/>
                </a:solidFill>
                <a:cs typeface="Arial" charset="0"/>
              </a:rPr>
              <a:t>повысить теоретическую компетентность педагогов по вопросу «Проблемно – диалогическое обучение» 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2E0CBE"/>
                </a:solidFill>
                <a:cs typeface="Arial" charset="0"/>
              </a:rPr>
              <a:t>(автор Е.Л.Мельникова)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algn="ctr">
              <a:buFont typeface="Wingdings" pitchFamily="2" charset="2"/>
              <a:buChar char="v"/>
              <a:defRPr/>
            </a:pPr>
            <a:endParaRPr lang="ru-RU" sz="24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2400" dirty="0" smtClean="0">
                <a:solidFill>
                  <a:srgbClr val="2E0CBE"/>
                </a:solidFill>
                <a:cs typeface="Arial" charset="0"/>
              </a:rPr>
              <a:t>повысить практическую компетентность педагогов в вопросах конструирования проблемных диалогов</a:t>
            </a:r>
          </a:p>
          <a:p>
            <a:pPr algn="ctr">
              <a:buFont typeface="Wingdings" pitchFamily="2" charset="2"/>
              <a:buChar char="v"/>
              <a:defRPr/>
            </a:pPr>
            <a:endParaRPr lang="ru-RU" sz="24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2400" dirty="0" smtClean="0">
                <a:solidFill>
                  <a:srgbClr val="2E0CBE"/>
                </a:solidFill>
                <a:cs typeface="Arial" charset="0"/>
              </a:rPr>
              <a:t>провести апробацию приёмов создания проблемных ситуаций с детьми дошкольного возраста с ОВЗ</a:t>
            </a:r>
          </a:p>
          <a:p>
            <a:pPr algn="ctr">
              <a:buFontTx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20526f21b8b1ddd6402cbd081117586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465" cy="68138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Monotype Corsiva" pitchFamily="66" charset="0"/>
              </a:rPr>
              <a:t>Дидактическая система проблемно – диалогического обучения как средство реализации ФГОС ДО</a:t>
            </a:r>
            <a:endParaRPr lang="ru-RU" sz="2400" b="1" dirty="0">
              <a:solidFill>
                <a:srgbClr val="990033"/>
              </a:solidFill>
              <a:latin typeface="Monotype Corsiva" pitchFamily="66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475656" y="1772816"/>
            <a:ext cx="6119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Технология проблемного диалога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(эффективное средство достижения нового образовательного результата)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7706128">
            <a:off x="1683255" y="3794855"/>
            <a:ext cx="1089025" cy="32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3456143">
            <a:off x="5564636" y="3867023"/>
            <a:ext cx="1189323" cy="276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229200"/>
            <a:ext cx="1944216" cy="13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7544" y="4437112"/>
            <a:ext cx="2879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ООД (урок) </a:t>
            </a:r>
          </a:p>
          <a:p>
            <a:pPr algn="ctr"/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</a:rPr>
              <a:t>объяснения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 нового материала </a:t>
            </a:r>
            <a:endParaRPr lang="ru-RU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92080" y="4509120"/>
            <a:ext cx="2879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ООД (урок) </a:t>
            </a:r>
          </a:p>
          <a:p>
            <a:pPr algn="ctr"/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</a:rPr>
              <a:t>открытия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</a:rPr>
              <a:t> нового знания</a:t>
            </a:r>
            <a:endParaRPr lang="ru-RU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2009</Words>
  <Application>Microsoft Office PowerPoint</Application>
  <PresentationFormat>Экран (4:3)</PresentationFormat>
  <Paragraphs>557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мария</cp:lastModifiedBy>
  <cp:revision>28</cp:revision>
  <dcterms:created xsi:type="dcterms:W3CDTF">2017-03-02T06:57:14Z</dcterms:created>
  <dcterms:modified xsi:type="dcterms:W3CDTF">2017-03-13T21:27:24Z</dcterms:modified>
</cp:coreProperties>
</file>